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1"/>
  </p:notesMasterIdLst>
  <p:sldIdLst>
    <p:sldId id="264" r:id="rId2"/>
    <p:sldId id="259" r:id="rId3"/>
    <p:sldId id="340" r:id="rId4"/>
    <p:sldId id="302" r:id="rId5"/>
    <p:sldId id="263" r:id="rId6"/>
    <p:sldId id="270" r:id="rId7"/>
    <p:sldId id="271" r:id="rId8"/>
    <p:sldId id="272" r:id="rId9"/>
    <p:sldId id="338" r:id="rId10"/>
    <p:sldId id="339" r:id="rId11"/>
    <p:sldId id="257" r:id="rId12"/>
    <p:sldId id="329" r:id="rId13"/>
    <p:sldId id="327" r:id="rId14"/>
    <p:sldId id="261" r:id="rId15"/>
    <p:sldId id="273" r:id="rId16"/>
    <p:sldId id="274" r:id="rId17"/>
    <p:sldId id="325" r:id="rId18"/>
    <p:sldId id="324" r:id="rId19"/>
    <p:sldId id="275" r:id="rId20"/>
    <p:sldId id="260" r:id="rId21"/>
    <p:sldId id="269" r:id="rId22"/>
    <p:sldId id="326" r:id="rId23"/>
    <p:sldId id="256" r:id="rId24"/>
    <p:sldId id="330" r:id="rId25"/>
    <p:sldId id="262" r:id="rId26"/>
    <p:sldId id="335" r:id="rId27"/>
    <p:sldId id="332" r:id="rId28"/>
    <p:sldId id="331" r:id="rId29"/>
    <p:sldId id="333" r:id="rId3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09"/>
    <p:restoredTop sz="94724"/>
  </p:normalViewPr>
  <p:slideViewPr>
    <p:cSldViewPr snapToGrid="0" snapToObjects="1">
      <p:cViewPr varScale="1">
        <p:scale>
          <a:sx n="114" d="100"/>
          <a:sy n="114" d="100"/>
        </p:scale>
        <p:origin x="192" y="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ccfd3fc44_0_2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3ccfd3fc44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87893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d5bee0b5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d5bee0b5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3d5bee0b5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2380089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d5559a5d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3d5559a5d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6251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a4eb86a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a4eb86a6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3a4eb86a6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4210169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d5bee0b5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d5bee0b5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g3d5bee0b5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1180234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ccfd3fc44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3ccfd3fc44_0_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8" name="Google Shape;98;g3ccfd3fc44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ccfd3fc44_0_3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3ccfd3fc44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ccfd3fc44_0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g3ccfd3fc4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a4eb86a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a4eb86a6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3a4eb86a6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a4eb86a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a4eb86a6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3a4eb86a6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4090830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a4eb86a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a4eb86a6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3a4eb86a6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275996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a4eb86a6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3a4eb86a6d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g3a4eb86a6d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4266980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d5bee0b5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d5bee0b5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3d5bee0b5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d5bee0b5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d5bee0b5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3d5bee0b5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2720825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d5bee0b5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3d5bee0b5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3d5bee0b5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41496596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6719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70844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selector/statistics/blob/master/nb_Time_Series_Forecast_Error.ipynb" TargetMode="External"/><Relationship Id="rId2" Type="http://schemas.openxmlformats.org/officeDocument/2006/relationships/hyperlink" Target="https://github.com/lselector/ml_ai_doc/blob/master/ML_Time_Series_Forecasting_Error.pptx"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towardsdatascience.com/diy-simple-exponential-smoothing-with-python-dbb570d30fb5" TargetMode="External"/><Relationship Id="rId5" Type="http://schemas.openxmlformats.org/officeDocument/2006/relationships/hyperlink" Target="https://towardsdatascience.com/simple-exponential-smoothing-749fc5631bed" TargetMode="Externa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hyperlink" Target="https://towardsdatascience.com/holt-winters-exponential-smoothing-d703072c0572" TargetMode="External"/><Relationship Id="rId7"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png"/><Relationship Id="rId4" Type="http://schemas.openxmlformats.org/officeDocument/2006/relationships/hyperlink" Target="https://orangematter.solarwinds.com/2019/12/15/holt-winters-forecasting-simplified/"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people.duke.edu/~rnau/411arim.htm" TargetMode="External"/><Relationship Id="rId3" Type="http://schemas.openxmlformats.org/officeDocument/2006/relationships/hyperlink" Target="https://towardsdatascience.com/understanding-arima-time-series-modeling-d99cd11be3f8" TargetMode="External"/><Relationship Id="rId7" Type="http://schemas.openxmlformats.org/officeDocument/2006/relationships/hyperlink" Target="https://365datascience.com/tutorials/python-tutorials/sarimax/" TargetMode="External"/><Relationship Id="rId12"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statsmodels.org/dev/examples/notebooks/generated/statespace_sarimax_stata.html" TargetMode="External"/><Relationship Id="rId11" Type="http://schemas.openxmlformats.org/officeDocument/2006/relationships/hyperlink" Target="https://towardsdatascience.com/significance-of-acf-and-pacf-plots-in-time-series-analysis-2fa11a5d10a8" TargetMode="External"/><Relationship Id="rId5" Type="http://schemas.openxmlformats.org/officeDocument/2006/relationships/hyperlink" Target="https://en.wikipedia.org/wiki/Autoregressive_integrated_moving_average" TargetMode="External"/><Relationship Id="rId10" Type="http://schemas.openxmlformats.org/officeDocument/2006/relationships/hyperlink" Target="https://www.youtube.com/watch?v=DeORzP0go5I" TargetMode="External"/><Relationship Id="rId4" Type="http://schemas.openxmlformats.org/officeDocument/2006/relationships/hyperlink" Target="https://en.wikipedia.org/wiki/Autoregressive%E2%80%93moving-average_model" TargetMode="External"/><Relationship Id="rId9" Type="http://schemas.openxmlformats.org/officeDocument/2006/relationships/hyperlink" Target="https://www.youtube.com/watch?v=5-2C4eO4cPQ"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png"/><Relationship Id="rId7"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g"/><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hyperlink" Target="https://www.youtube.com/watch?v=td9QLuijh9c"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2.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hyperlink" Target="https://machinelearningmastery.com/multivariate-time-series-forecasting-lstms-keras/" TargetMode="External"/><Relationship Id="rId7" Type="http://schemas.openxmlformats.org/officeDocument/2006/relationships/image" Target="../media/image36.tiff"/><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github.com/Azure/MachineLearningSamples-EnergyDemandTimeSeriesForecasting" TargetMode="External"/><Relationship Id="rId5" Type="http://schemas.openxmlformats.org/officeDocument/2006/relationships/hyperlink" Target="https://medium.com/machine-learning-world/neural-networks-for-algorithmic-trading-2-1-multivariate-time-series-ab016ce70f57" TargetMode="External"/><Relationship Id="rId4" Type="http://schemas.openxmlformats.org/officeDocument/2006/relationships/hyperlink" Target="https://machinelearningmastery.com/time-series-prediction-with-deep-learning-in-python-with-kera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machinelearningmastery.com/"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towardsdatascience.com/using-gradient-boosting-for-time-series-prediction-tasks-600fac66a5fc" TargetMode="External"/><Relationship Id="rId5" Type="http://schemas.openxmlformats.org/officeDocument/2006/relationships/hyperlink" Target="https://www.kaggle.com/getting-started/48536" TargetMode="External"/><Relationship Id="rId4" Type="http://schemas.openxmlformats.org/officeDocument/2006/relationships/hyperlink" Target="https://machinelearningmastery.com/xgboost-for-time-series-forecast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gif"/></Relationships>
</file>

<file path=ppt/slides/_rels/slide24.xml.rels><?xml version="1.0" encoding="UTF-8" standalone="yes"?>
<Relationships xmlns="http://schemas.openxmlformats.org/package/2006/relationships"><Relationship Id="rId3" Type="http://schemas.openxmlformats.org/officeDocument/2006/relationships/hyperlink" Target="https://www.eetimes.com/document.asp?doc_id=1196835"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8" Type="http://schemas.openxmlformats.org/officeDocument/2006/relationships/hyperlink" Target="https://medium.com/machine-learning-world/neural-networks-for-algorithmic-trading-2-1-multivariate-time-series-ab016ce70f57" TargetMode="External"/><Relationship Id="rId3" Type="http://schemas.openxmlformats.org/officeDocument/2006/relationships/hyperlink" Target="https://arxiv.org/pdf/1009.5741.pdf" TargetMode="External"/><Relationship Id="rId7" Type="http://schemas.openxmlformats.org/officeDocument/2006/relationships/hyperlink" Target="https://www.ncbi.nlm.nih.gov/pmc/articles/PMC5576313/"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callcentrehelper.com/calculate-forecast-accuracy-113808.htm" TargetMode="External"/><Relationship Id="rId5" Type="http://schemas.openxmlformats.org/officeDocument/2006/relationships/hyperlink" Target="https://www.youtube.com/watch?v=IKwl6CEwQxQ" TargetMode="External"/><Relationship Id="rId4" Type="http://schemas.openxmlformats.org/officeDocument/2006/relationships/hyperlink" Target="https://hbr.org/1971/07/how-to-choose-the-right-forecasting-technique" TargetMode="External"/><Relationship Id="rId9" Type="http://schemas.openxmlformats.org/officeDocument/2006/relationships/hyperlink" Target="https://github.com/Azure/MachineLearningSamples-EnergyDemandTimeSeriesForecasting"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www.linkedin.com/in/jasonbrownlee/" TargetMode="External"/><Relationship Id="rId7" Type="http://schemas.openxmlformats.org/officeDocument/2006/relationships/image" Target="../media/image42.jpe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hyperlink" Target="https://superfastpython.com/" TargetMode="External"/><Relationship Id="rId4" Type="http://schemas.openxmlformats.org/officeDocument/2006/relationships/hyperlink" Target="https://machinelearningmastery.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RRd2wzMRpOc" TargetMode="External"/><Relationship Id="rId2" Type="http://schemas.openxmlformats.org/officeDocument/2006/relationships/hyperlink" Target="https://towardsdatascience.com/multivariate-time-series-forecasting-653372b3db36" TargetMode="Externa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0.png"/><Relationship Id="rId4" Type="http://schemas.openxmlformats.org/officeDocument/2006/relationships/hyperlink" Target="https://machinelearningmastery.com/how-to-develop-machine-learning-models-for-multivariate-multi-step-air-pollution-time-series-forecasting/"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medium.com/@phylypo/overview-of-time-series-forecasting-from-statistical-to-recent-ml-approaches-c51a5dd4656a" TargetMode="External"/><Relationship Id="rId2" Type="http://schemas.openxmlformats.org/officeDocument/2006/relationships/hyperlink" Target="https://docs.aws.amazon.com/sagemaker/latest/dg/deepar.html" TargetMode="External"/><Relationship Id="rId1" Type="http://schemas.openxmlformats.org/officeDocument/2006/relationships/slideLayout" Target="../slideLayouts/slideLayout7.xml"/><Relationship Id="rId6" Type="http://schemas.openxmlformats.org/officeDocument/2006/relationships/hyperlink" Target="https://machinelearningmastery.com/multivariate-time-series-forecasting-lstms-keras/" TargetMode="External"/><Relationship Id="rId5" Type="http://schemas.openxmlformats.org/officeDocument/2006/relationships/hyperlink" Target="https://www.kaggle.com/lokeshkumarn/timeseries-multivariate" TargetMode="External"/><Relationship Id="rId4" Type="http://schemas.openxmlformats.org/officeDocument/2006/relationships/hyperlink" Target="https://www.mariofilho.com/how-to-predict-multiple-time-series-with-scikit-learn-with-sales-forecasting-example/"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n3OWVkXJmHE" TargetMode="External"/><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hyperlink" Target="https://www.youtube.com/watch?v=vV12dGe_Fho" TargetMode="External"/><Relationship Id="rId4" Type="http://schemas.openxmlformats.org/officeDocument/2006/relationships/hyperlink" Target="https://www.youtube.com/watch?v=5GcCzKvrI1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hyperlink" Target="https://pawarbi.github.io/blog/forecasting/python/powerbi/forecasting_in_powerbi/2020/04/24/timeseries-powerbi.html" TargetMode="External"/><Relationship Id="rId3" Type="http://schemas.openxmlformats.org/officeDocument/2006/relationships/image" Target="../media/image8.tiff"/><Relationship Id="rId7" Type="http://schemas.openxmlformats.org/officeDocument/2006/relationships/hyperlink" Target="https://stoneridgesoftware.com/take-advantage-of-forecasting-in-power-bi-with-the-analytics-pane/"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hyperlink" Target="https://powerbi.microsoft.com/en-us/blog/introducing-new-forecasting-capabilities-in-power-view-for-office-365/" TargetMode="External"/><Relationship Id="rId5" Type="http://schemas.openxmlformats.org/officeDocument/2006/relationships/hyperlink" Target="https://powerbi.microsoft.com/es-es/blog/describing-the-forecasting-models-in-power-view/#ETSAAA" TargetMode="External"/><Relationship Id="rId4" Type="http://schemas.openxmlformats.org/officeDocument/2006/relationships/hyperlink" Target="https://otexts.com/fpp2/holt-winters.html" TargetMode="External"/><Relationship Id="rId9" Type="http://schemas.openxmlformats.org/officeDocument/2006/relationships/hyperlink" Target="https://pawarbi.github.io/blog/forecasting/python/powerbi/forecasting_in_powerbi/2020/04/24/timeseries-powerbi.html#ETS(AAN)"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github.com/ourownstory/neural_prophet" TargetMode="External"/><Relationship Id="rId3" Type="http://schemas.openxmlformats.org/officeDocument/2006/relationships/hyperlink" Target="https://github.com/facebook/prophet" TargetMode="External"/><Relationship Id="rId7" Type="http://schemas.openxmlformats.org/officeDocument/2006/relationships/hyperlink" Target="https://towardsdatascience.com/neural-prophet-a-time-series-modeling-library-based-on-neural-networks-dd02dc8d868d"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databricks.com/blog/2020/01/27/time-series-forecasting-prophet-spark.html" TargetMode="External"/><Relationship Id="rId11" Type="http://schemas.openxmlformats.org/officeDocument/2006/relationships/image" Target="../media/image9.jpeg"/><Relationship Id="rId5" Type="http://schemas.openxmlformats.org/officeDocument/2006/relationships/hyperlink" Target="https://facebook.github.io/prophet/docs/quick_start.html" TargetMode="External"/><Relationship Id="rId10" Type="http://schemas.openxmlformats.org/officeDocument/2006/relationships/hyperlink" Target="https://ai.facebook.com/blog/ar-net-a-simple-autoregressive-neural-network-for-time-series/" TargetMode="External"/><Relationship Id="rId4" Type="http://schemas.openxmlformats.org/officeDocument/2006/relationships/hyperlink" Target="https://youtu.be/pOYAXv15r3A" TargetMode="External"/><Relationship Id="rId9" Type="http://schemas.openxmlformats.org/officeDocument/2006/relationships/hyperlink" Target="https://pytorch.org/"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docs.microsoft.com/en-us/azure/synapse-analytics/machine-learning/tutorial-automl"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tiff"/><Relationship Id="rId5" Type="http://schemas.openxmlformats.org/officeDocument/2006/relationships/image" Target="../media/image10.tiff"/><Relationship Id="rId4" Type="http://schemas.openxmlformats.org/officeDocument/2006/relationships/hyperlink" Target="https://www.sqlshack.com/microsoft-time-series-in-sql-server/"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callcentrehelper.com/calculate-forecast-accuracy-113808.htm"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0F4EAC-E786-1B49-B7B2-BBBF7BFBCAE6}"/>
              </a:ext>
            </a:extLst>
          </p:cNvPr>
          <p:cNvSpPr txBox="1"/>
          <p:nvPr/>
        </p:nvSpPr>
        <p:spPr>
          <a:xfrm>
            <a:off x="3142142" y="-38269"/>
            <a:ext cx="5907716" cy="769441"/>
          </a:xfrm>
          <a:prstGeom prst="rect">
            <a:avLst/>
          </a:prstGeom>
          <a:noFill/>
        </p:spPr>
        <p:txBody>
          <a:bodyPr wrap="square" rtlCol="0">
            <a:spAutoFit/>
          </a:bodyPr>
          <a:lstStyle/>
          <a:p>
            <a:pPr algn="ctr"/>
            <a:r>
              <a:rPr lang="en-US" sz="4400" b="1" dirty="0">
                <a:latin typeface="Calibri" panose="020F0502020204030204" pitchFamily="34" charset="0"/>
                <a:cs typeface="Calibri" panose="020F0502020204030204" pitchFamily="34" charset="0"/>
              </a:rPr>
              <a:t>Time Series Forecasting</a:t>
            </a:r>
          </a:p>
        </p:txBody>
      </p:sp>
      <p:pic>
        <p:nvPicPr>
          <p:cNvPr id="1026" name="Picture 2" descr="Introduction to the Fundamentals of Time Series Data and Analysis - Aptech">
            <a:extLst>
              <a:ext uri="{FF2B5EF4-FFF2-40B4-BE49-F238E27FC236}">
                <a16:creationId xmlns:a16="http://schemas.microsoft.com/office/drawing/2014/main" id="{5544B544-8E57-CB41-B552-85125F81885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0" y="4114800"/>
            <a:ext cx="54864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utorial: Time Series Analysis with Pandas – Dataquest">
            <a:extLst>
              <a:ext uri="{FF2B5EF4-FFF2-40B4-BE49-F238E27FC236}">
                <a16:creationId xmlns:a16="http://schemas.microsoft.com/office/drawing/2014/main" id="{F8C62D82-4F9E-8D48-B035-8F8D1AD30AA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402850" y="4565650"/>
            <a:ext cx="5535151" cy="21043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rend Forecasting Models and Seasonality with Time Series | R-bloggers">
            <a:extLst>
              <a:ext uri="{FF2B5EF4-FFF2-40B4-BE49-F238E27FC236}">
                <a16:creationId xmlns:a16="http://schemas.microsoft.com/office/drawing/2014/main" id="{AE634DB7-5B43-4F42-8843-1A478C5B008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203949" y="1084451"/>
            <a:ext cx="46186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me Series Analysis and Forecasting Definition and Examples - Magoosh  Statistics Blog">
            <a:extLst>
              <a:ext uri="{FF2B5EF4-FFF2-40B4-BE49-F238E27FC236}">
                <a16:creationId xmlns:a16="http://schemas.microsoft.com/office/drawing/2014/main" id="{2FAFBD36-8B44-BD46-96B2-F41BAC45F03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7460" y="1084451"/>
            <a:ext cx="5311479" cy="2627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768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E801C8-7A58-0047-AFAB-5CBB7B2715F8}"/>
              </a:ext>
            </a:extLst>
          </p:cNvPr>
          <p:cNvSpPr txBox="1"/>
          <p:nvPr/>
        </p:nvSpPr>
        <p:spPr>
          <a:xfrm>
            <a:off x="0" y="0"/>
            <a:ext cx="6037708"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Time Series Forecast Error Estimation</a:t>
            </a:r>
          </a:p>
        </p:txBody>
      </p:sp>
      <p:sp>
        <p:nvSpPr>
          <p:cNvPr id="6" name="TextBox 5">
            <a:extLst>
              <a:ext uri="{FF2B5EF4-FFF2-40B4-BE49-F238E27FC236}">
                <a16:creationId xmlns:a16="http://schemas.microsoft.com/office/drawing/2014/main" id="{48CAA166-52D7-7F4A-BD63-ABD730771BB5}"/>
              </a:ext>
            </a:extLst>
          </p:cNvPr>
          <p:cNvSpPr txBox="1"/>
          <p:nvPr/>
        </p:nvSpPr>
        <p:spPr>
          <a:xfrm>
            <a:off x="6810682" y="405095"/>
            <a:ext cx="5157787" cy="6047809"/>
          </a:xfrm>
          <a:prstGeom prst="rect">
            <a:avLst/>
          </a:prstGeom>
          <a:noFill/>
        </p:spPr>
        <p:txBody>
          <a:bodyPr wrap="square" rtlCol="0">
            <a:spAutoFit/>
          </a:bodyPr>
          <a:lstStyle/>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def </a:t>
            </a:r>
            <a:r>
              <a:rPr lang="en-US" sz="900" b="1" dirty="0" err="1">
                <a:solidFill>
                  <a:srgbClr val="0070C0"/>
                </a:solidFill>
                <a:latin typeface="Menlo" panose="020B0609030804020204" pitchFamily="49" charset="0"/>
                <a:ea typeface="Menlo" panose="020B0609030804020204" pitchFamily="49" charset="0"/>
                <a:cs typeface="Menlo" panose="020B0609030804020204" pitchFamily="49" charset="0"/>
              </a:rPr>
              <a:t>fin_err</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(actual,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predicted,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norm=None,</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err_type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mae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B050"/>
                </a:solidFill>
                <a:latin typeface="Menlo" panose="020B0609030804020204" pitchFamily="49" charset="0"/>
                <a:ea typeface="Menlo" panose="020B0609030804020204" pitchFamily="49" charset="0"/>
                <a:cs typeface="Menlo" panose="020B0609030804020204" pitchFamily="49" charset="0"/>
              </a:rPr>
              <a:t>mae</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or </a:t>
            </a:r>
            <a:r>
              <a:rPr lang="en-US" sz="900" dirty="0" err="1">
                <a:solidFill>
                  <a:srgbClr val="00B050"/>
                </a:solidFill>
                <a:latin typeface="Menlo" panose="020B0609030804020204" pitchFamily="49" charset="0"/>
                <a:ea typeface="Menlo" panose="020B0609030804020204" pitchFamily="49" charset="0"/>
                <a:cs typeface="Menlo" panose="020B0609030804020204" pitchFamily="49" charset="0"/>
              </a:rPr>
              <a:t>rmse</a:t>
            </a:r>
            <a:endParaRPr lang="en-US" sz="900" dirty="0">
              <a:solidFill>
                <a:srgbClr val="00B050"/>
              </a:solidFill>
              <a:latin typeface="Menlo" panose="020B0609030804020204" pitchFamily="49" charset="0"/>
              <a:ea typeface="Menlo" panose="020B0609030804020204" pitchFamily="49" charset="0"/>
              <a:cs typeface="Menlo" panose="020B0609030804020204" pitchFamily="49" charset="0"/>
            </a:endParaRP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noise_level_relative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=1e-2,</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noise_level_absolute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=1e-2,</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max_error</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=1e2):</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Na, Np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len</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(actual),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len</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(predicted)</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if Na == 0 or Np == 0 or Na != Np:</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return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np.nan</a:t>
            </a:r>
            <a:endParaRPr lang="en-US" sz="9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np.array</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(actual,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dtype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np.float64)</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np.array</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(predicted,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dtype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np.float64)</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if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err_type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mae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Mean Absolute Error</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myerr</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np.abs</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).sum() / Na</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elif</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err_type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rmse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Root Mean Square Error</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myerr</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math.sqrt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mean_squared_error</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else:</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print("</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ERROR: </a:t>
            </a:r>
            <a:r>
              <a:rPr lang="en-US" sz="900" dirty="0" err="1">
                <a:solidFill>
                  <a:srgbClr val="00B050"/>
                </a:solidFill>
                <a:latin typeface="Menlo" panose="020B0609030804020204" pitchFamily="49" charset="0"/>
                <a:ea typeface="Menlo" panose="020B0609030804020204" pitchFamily="49" charset="0"/>
                <a:cs typeface="Menlo" panose="020B0609030804020204" pitchFamily="49" charset="0"/>
              </a:rPr>
              <a:t>err_type</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should be '</a:t>
            </a:r>
            <a:r>
              <a:rPr lang="en-US" sz="900" dirty="0" err="1">
                <a:solidFill>
                  <a:srgbClr val="00B050"/>
                </a:solidFill>
                <a:latin typeface="Menlo" panose="020B0609030804020204" pitchFamily="49" charset="0"/>
                <a:ea typeface="Menlo" panose="020B0609030804020204" pitchFamily="49" charset="0"/>
                <a:cs typeface="Menlo" panose="020B0609030804020204" pitchFamily="49" charset="0"/>
              </a:rPr>
              <a:t>mae</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or '</a:t>
            </a:r>
            <a:r>
              <a:rPr lang="en-US" sz="900" dirty="0" err="1">
                <a:solidFill>
                  <a:srgbClr val="00B050"/>
                </a:solidFill>
                <a:latin typeface="Menlo" panose="020B0609030804020204" pitchFamily="49" charset="0"/>
                <a:ea typeface="Menlo" panose="020B0609030804020204" pitchFamily="49" charset="0"/>
                <a:cs typeface="Menlo" panose="020B0609030804020204" pitchFamily="49" charset="0"/>
              </a:rPr>
              <a:t>rmse</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exiting ...</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sys.exit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(1)</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if norm and norm &gt; 0: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normalize - and limit</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return min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max_error</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myerr</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norm )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v_max_act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v_min_act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np.max</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np.min</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max min </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v_max_pre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v_min_pre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np.max</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np.min</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max min </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v_amp_act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v_max_act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v_min_act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amplitude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v_amp_pre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v_max_pre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v_min_pre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amplitude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v_level_act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np.abs</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).sum() / Na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level</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v_scale_act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max(</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v_level_act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v_amp_act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level</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v_level_pre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np.abs</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np_pre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).sum() / Na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scale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v_scale_pre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max(</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v_level_pre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v_amp_pre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scale</a:t>
            </a:r>
          </a:p>
          <a:p>
            <a:endParaRPr lang="en-US" sz="9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if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v_scale_act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&lt;=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noise_level_absolute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and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v_scale_pre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&lt;=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noise_level_absolute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return 0 </a:t>
            </a:r>
            <a:r>
              <a:rPr lang="en-US" sz="900" dirty="0">
                <a:solidFill>
                  <a:srgbClr val="00B050"/>
                </a:solidFill>
                <a:latin typeface="Menlo" panose="020B0609030804020204" pitchFamily="49" charset="0"/>
                <a:ea typeface="Menlo" panose="020B0609030804020204" pitchFamily="49" charset="0"/>
                <a:cs typeface="Menlo" panose="020B0609030804020204" pitchFamily="49" charset="0"/>
              </a:rPr>
              <a:t># actual and predicted are both close to zero</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denom_min</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max(</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v_scale_act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noise_level_relative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noise_level_absolute</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if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v_scale_act</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&gt;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denom_min</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denom</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v_scale_act</a:t>
            </a:r>
            <a:endParaRPr lang="en-US" sz="9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else:</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denom</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denom_min</a:t>
            </a:r>
            <a:endParaRPr lang="en-US" sz="9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p>
          <a:p>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return min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max_error</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myerr</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900" dirty="0" err="1">
                <a:solidFill>
                  <a:srgbClr val="0070C0"/>
                </a:solidFill>
                <a:latin typeface="Menlo" panose="020B0609030804020204" pitchFamily="49" charset="0"/>
                <a:ea typeface="Menlo" panose="020B0609030804020204" pitchFamily="49" charset="0"/>
                <a:cs typeface="Menlo" panose="020B0609030804020204" pitchFamily="49" charset="0"/>
              </a:rPr>
              <a:t>denom</a:t>
            </a:r>
            <a:r>
              <a:rPr lang="en-US" sz="900" dirty="0">
                <a:solidFill>
                  <a:srgbClr val="0070C0"/>
                </a:solidFill>
                <a:latin typeface="Menlo" panose="020B0609030804020204" pitchFamily="49" charset="0"/>
                <a:ea typeface="Menlo" panose="020B0609030804020204" pitchFamily="49" charset="0"/>
                <a:cs typeface="Menlo" panose="020B0609030804020204" pitchFamily="49" charset="0"/>
              </a:rPr>
              <a:t>))</a:t>
            </a:r>
          </a:p>
        </p:txBody>
      </p:sp>
      <p:sp>
        <p:nvSpPr>
          <p:cNvPr id="9" name="TextBox 8">
            <a:extLst>
              <a:ext uri="{FF2B5EF4-FFF2-40B4-BE49-F238E27FC236}">
                <a16:creationId xmlns:a16="http://schemas.microsoft.com/office/drawing/2014/main" id="{2D265601-D795-F649-9F20-BE316882A0CD}"/>
              </a:ext>
            </a:extLst>
          </p:cNvPr>
          <p:cNvSpPr txBox="1"/>
          <p:nvPr/>
        </p:nvSpPr>
        <p:spPr>
          <a:xfrm>
            <a:off x="223531" y="881261"/>
            <a:ext cx="5586254" cy="5509200"/>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We have designed special function </a:t>
            </a:r>
            <a:r>
              <a:rPr lang="en-US" sz="1400" b="1" dirty="0" err="1">
                <a:solidFill>
                  <a:srgbClr val="0070C0"/>
                </a:solidFill>
                <a:latin typeface="Calibri" panose="020F0502020204030204" pitchFamily="34" charset="0"/>
                <a:cs typeface="Calibri" panose="020F0502020204030204" pitchFamily="34" charset="0"/>
              </a:rPr>
              <a:t>fin_err</a:t>
            </a:r>
            <a:r>
              <a:rPr lang="en-US" sz="1400" b="1" dirty="0">
                <a:solidFill>
                  <a:srgbClr val="0070C0"/>
                </a:solidFill>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a:t>
            </a:r>
          </a:p>
          <a:p>
            <a:r>
              <a:rPr lang="en-US" sz="1400" dirty="0">
                <a:latin typeface="Calibri" panose="020F0502020204030204" pitchFamily="34" charset="0"/>
                <a:cs typeface="Calibri" panose="020F0502020204030204" pitchFamily="34" charset="0"/>
              </a:rPr>
              <a:t>to overcome the "infinity" and instability problems.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sz="1050" dirty="0">
                <a:latin typeface="Calibri" panose="020F0502020204030204" pitchFamily="34" charset="0"/>
                <a:cs typeface="Calibri" panose="020F0502020204030204" pitchFamily="34" charset="0"/>
                <a:hlinkClick r:id="rId2"/>
              </a:rPr>
              <a:t>https://github.com/lselector/ml_ai_doc/blob/master/ML_Time_Series_Forecasting_Error.pptx</a:t>
            </a:r>
            <a:endParaRPr lang="en-US" sz="105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r>
              <a:rPr lang="en-US" sz="1050" dirty="0">
                <a:latin typeface="Calibri" panose="020F0502020204030204" pitchFamily="34" charset="0"/>
                <a:cs typeface="Calibri" panose="020F0502020204030204" pitchFamily="34" charset="0"/>
                <a:hlinkClick r:id="rId3"/>
              </a:rPr>
              <a:t>https://github.com/lselector/statistics/blob/master/nb_Time_Series_Forecast_Error.ipynb</a:t>
            </a:r>
            <a:endParaRPr lang="en-US" sz="1050" dirty="0">
              <a:latin typeface="Calibri" panose="020F0502020204030204" pitchFamily="34" charset="0"/>
              <a:cs typeface="Calibri" panose="020F0502020204030204" pitchFamily="34" charset="0"/>
            </a:endParaRPr>
          </a:p>
          <a:p>
            <a:endParaRPr lang="en-US" sz="14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a:t>
            </a:r>
            <a:r>
              <a:rPr lang="en-US" b="1" dirty="0" err="1">
                <a:solidFill>
                  <a:srgbClr val="0070C0"/>
                </a:solidFill>
                <a:latin typeface="Calibri" panose="020F0502020204030204" pitchFamily="34" charset="0"/>
                <a:cs typeface="Calibri" panose="020F0502020204030204" pitchFamily="34" charset="0"/>
              </a:rPr>
              <a:t>fin_err</a:t>
            </a:r>
            <a:r>
              <a:rPr lang="en-US" b="1" dirty="0">
                <a:solidFill>
                  <a:srgbClr val="0070C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function has optional optimization parameters. </a:t>
            </a:r>
          </a:p>
          <a:p>
            <a:r>
              <a:rPr lang="en-US" sz="1400" dirty="0">
                <a:latin typeface="Calibri" panose="020F0502020204030204" pitchFamily="34" charset="0"/>
                <a:cs typeface="Calibri" panose="020F0502020204030204" pitchFamily="34" charset="0"/>
              </a:rPr>
              <a:t>By default they are tuned for financial data. </a:t>
            </a:r>
          </a:p>
          <a:p>
            <a:r>
              <a:rPr lang="en-US" sz="1400" dirty="0">
                <a:latin typeface="Calibri" panose="020F0502020204030204" pitchFamily="34" charset="0"/>
                <a:cs typeface="Calibri" panose="020F0502020204030204" pitchFamily="34" charset="0"/>
              </a:rPr>
              <a:t>Note – this function doesn't use the 100% multiplier.</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Terminology:</a:t>
            </a:r>
          </a:p>
          <a:p>
            <a:r>
              <a:rPr lang="en-US" sz="1000" b="1" dirty="0">
                <a:solidFill>
                  <a:srgbClr val="00B050"/>
                </a:solidFill>
                <a:latin typeface="Menlo" panose="020B0609030804020204" pitchFamily="49" charset="0"/>
                <a:ea typeface="Menlo" panose="020B0609030804020204" pitchFamily="49" charset="0"/>
                <a:cs typeface="Menlo" panose="020B0609030804020204" pitchFamily="49" charset="0"/>
              </a:rPr>
              <a:t>level</a:t>
            </a:r>
            <a:r>
              <a:rPr lang="en-US" sz="1000" dirty="0">
                <a:latin typeface="Menlo" panose="020B0609030804020204" pitchFamily="49" charset="0"/>
                <a:ea typeface="Menlo" panose="020B0609030804020204" pitchFamily="49" charset="0"/>
                <a:cs typeface="Menlo" panose="020B0609030804020204" pitchFamily="49" charset="0"/>
              </a:rPr>
              <a:t>     = average absolute value    </a:t>
            </a:r>
          </a:p>
          <a:p>
            <a:r>
              <a:rPr lang="en-US" sz="1000" b="1" dirty="0">
                <a:solidFill>
                  <a:srgbClr val="00B050"/>
                </a:solidFill>
                <a:latin typeface="Menlo" panose="020B0609030804020204" pitchFamily="49" charset="0"/>
                <a:ea typeface="Menlo" panose="020B0609030804020204" pitchFamily="49" charset="0"/>
                <a:cs typeface="Menlo" panose="020B0609030804020204" pitchFamily="49" charset="0"/>
              </a:rPr>
              <a:t>amplitude</a:t>
            </a:r>
            <a:r>
              <a:rPr lang="en-US" sz="1000" dirty="0">
                <a:latin typeface="Menlo" panose="020B0609030804020204" pitchFamily="49" charset="0"/>
                <a:ea typeface="Menlo" panose="020B0609030804020204" pitchFamily="49" charset="0"/>
                <a:cs typeface="Menlo" panose="020B0609030804020204" pitchFamily="49" charset="0"/>
              </a:rPr>
              <a:t> = max_val – min_val  ( amplitude of oscillations )</a:t>
            </a:r>
          </a:p>
          <a:p>
            <a:r>
              <a:rPr lang="en-US" sz="1000" b="1" dirty="0">
                <a:solidFill>
                  <a:srgbClr val="00B050"/>
                </a:solidFill>
                <a:latin typeface="Menlo" panose="020B0609030804020204" pitchFamily="49" charset="0"/>
                <a:ea typeface="Menlo" panose="020B0609030804020204" pitchFamily="49" charset="0"/>
                <a:cs typeface="Menlo" panose="020B0609030804020204" pitchFamily="49" charset="0"/>
              </a:rPr>
              <a:t>scale</a:t>
            </a:r>
            <a:r>
              <a:rPr lang="en-US" sz="1000" dirty="0">
                <a:latin typeface="Menlo" panose="020B0609030804020204" pitchFamily="49" charset="0"/>
                <a:ea typeface="Menlo" panose="020B0609030804020204" pitchFamily="49" charset="0"/>
                <a:cs typeface="Menlo" panose="020B0609030804020204" pitchFamily="49" charset="0"/>
              </a:rPr>
              <a:t>     = max( amplitude , level )</a:t>
            </a:r>
          </a:p>
          <a:p>
            <a:endParaRPr lang="en-US"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We use theabove defined "</a:t>
            </a:r>
            <a:r>
              <a:rPr lang="en-US" sz="1400" b="1" dirty="0">
                <a:solidFill>
                  <a:srgbClr val="00B050"/>
                </a:solidFill>
                <a:latin typeface="Calibri" panose="020F0502020204030204" pitchFamily="34" charset="0"/>
                <a:cs typeface="Calibri" panose="020F0502020204030204" pitchFamily="34" charset="0"/>
              </a:rPr>
              <a:t>scale</a:t>
            </a:r>
            <a:r>
              <a:rPr lang="en-US" sz="1400" dirty="0">
                <a:latin typeface="Calibri" panose="020F0502020204030204" pitchFamily="34" charset="0"/>
                <a:cs typeface="Calibri" panose="020F0502020204030204" pitchFamily="34" charset="0"/>
              </a:rPr>
              <a:t>" to </a:t>
            </a:r>
            <a:r>
              <a:rPr lang="en-US" sz="1400" dirty="0">
                <a:solidFill>
                  <a:schemeClr val="tx1"/>
                </a:solidFill>
                <a:latin typeface="Calibri" panose="020F0502020204030204" pitchFamily="34" charset="0"/>
                <a:cs typeface="Calibri" panose="020F0502020204030204" pitchFamily="34" charset="0"/>
              </a:rPr>
              <a:t>normalize</a:t>
            </a:r>
            <a:r>
              <a:rPr lang="en-US" sz="1400" dirty="0">
                <a:latin typeface="Calibri" panose="020F0502020204030204" pitchFamily="34" charset="0"/>
                <a:cs typeface="Calibri" panose="020F0502020204030204" pitchFamily="34" charset="0"/>
              </a:rPr>
              <a:t> the error.</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For example, if the values are oscillating in range [-95,95], then </a:t>
            </a:r>
          </a:p>
          <a:p>
            <a:r>
              <a:rPr lang="en-US"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level ~100, </a:t>
            </a:r>
          </a:p>
          <a:p>
            <a:r>
              <a:rPr lang="en-US"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amplitude ~10, </a:t>
            </a:r>
          </a:p>
          <a:p>
            <a:r>
              <a:rPr lang="en-US"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scale = max(100,10) = 100.</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To avoid dividing by zero, function calculates </a:t>
            </a:r>
          </a:p>
          <a:p>
            <a:r>
              <a:rPr lang="en-US" sz="1400" dirty="0">
                <a:latin typeface="Calibri" panose="020F0502020204030204" pitchFamily="34" charset="0"/>
                <a:cs typeface="Calibri" panose="020F0502020204030204" pitchFamily="34" charset="0"/>
              </a:rPr>
              <a:t>the minimum positive denominator value. </a:t>
            </a:r>
          </a:p>
          <a:p>
            <a:endParaRPr lang="en-US"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It also limits the output error (to 100).</a:t>
            </a:r>
          </a:p>
        </p:txBody>
      </p:sp>
    </p:spTree>
    <p:extLst>
      <p:ext uri="{BB962C8B-B14F-4D97-AF65-F5344CB8AC3E}">
        <p14:creationId xmlns:p14="http://schemas.microsoft.com/office/powerpoint/2010/main" val="77912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A6D3D4-7995-A547-9747-2416F5C651E8}"/>
              </a:ext>
            </a:extLst>
          </p:cNvPr>
          <p:cNvSpPr txBox="1"/>
          <p:nvPr/>
        </p:nvSpPr>
        <p:spPr>
          <a:xfrm>
            <a:off x="-1" y="0"/>
            <a:ext cx="7376985"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Comparing </a:t>
            </a:r>
            <a:r>
              <a:rPr lang="en-US" sz="2800" b="1" dirty="0" err="1">
                <a:latin typeface="Calibri" panose="020F0502020204030204" pitchFamily="34" charset="0"/>
                <a:cs typeface="Calibri" panose="020F0502020204030204" pitchFamily="34" charset="0"/>
              </a:rPr>
              <a:t>fin_err</a:t>
            </a:r>
            <a:r>
              <a:rPr lang="en-US" sz="2800" b="1" dirty="0">
                <a:latin typeface="Calibri" panose="020F0502020204030204" pitchFamily="34" charset="0"/>
                <a:cs typeface="Calibri" panose="020F0502020204030204" pitchFamily="34" charset="0"/>
              </a:rPr>
              <a:t>() and </a:t>
            </a:r>
            <a:r>
              <a:rPr lang="en-US" sz="2800" b="1" dirty="0" err="1">
                <a:latin typeface="Calibri" panose="020F0502020204030204" pitchFamily="34" charset="0"/>
                <a:cs typeface="Calibri" panose="020F0502020204030204" pitchFamily="34" charset="0"/>
              </a:rPr>
              <a:t>mape</a:t>
            </a:r>
            <a:r>
              <a:rPr lang="en-US" sz="2800" b="1" dirty="0">
                <a:latin typeface="Calibri" panose="020F0502020204030204" pitchFamily="34" charset="0"/>
                <a:cs typeface="Calibri" panose="020F0502020204030204" pitchFamily="34" charset="0"/>
              </a:rPr>
              <a:t>() error functions</a:t>
            </a:r>
          </a:p>
        </p:txBody>
      </p:sp>
      <p:sp>
        <p:nvSpPr>
          <p:cNvPr id="6" name="TextBox 5">
            <a:extLst>
              <a:ext uri="{FF2B5EF4-FFF2-40B4-BE49-F238E27FC236}">
                <a16:creationId xmlns:a16="http://schemas.microsoft.com/office/drawing/2014/main" id="{B067D3C1-0063-E54A-A53C-0B67AB78C252}"/>
              </a:ext>
            </a:extLst>
          </p:cNvPr>
          <p:cNvSpPr txBox="1"/>
          <p:nvPr/>
        </p:nvSpPr>
        <p:spPr>
          <a:xfrm>
            <a:off x="7800730" y="2474893"/>
            <a:ext cx="3439699" cy="95410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As you can see, </a:t>
            </a:r>
            <a:r>
              <a:rPr lang="en-US" dirty="0" err="1">
                <a:latin typeface="Calibri" panose="020F0502020204030204" pitchFamily="34" charset="0"/>
                <a:cs typeface="Calibri" panose="020F0502020204030204" pitchFamily="34" charset="0"/>
              </a:rPr>
              <a:t>mape</a:t>
            </a:r>
            <a:r>
              <a:rPr lang="en-US" dirty="0">
                <a:latin typeface="Calibri" panose="020F0502020204030204" pitchFamily="34" charset="0"/>
                <a:cs typeface="Calibri" panose="020F0502020204030204" pitchFamily="34" charset="0"/>
              </a:rPr>
              <a:t>() gives unreasonable errors on lines 0, 1, 2,4,5.</a:t>
            </a:r>
          </a:p>
          <a:p>
            <a:endParaRPr lang="en-US" dirty="0">
              <a:latin typeface="Calibri" panose="020F0502020204030204" pitchFamily="34" charset="0"/>
              <a:cs typeface="Calibri" panose="020F0502020204030204" pitchFamily="34" charset="0"/>
            </a:endParaRPr>
          </a:p>
          <a:p>
            <a:r>
              <a:rPr lang="en-US" dirty="0" err="1">
                <a:latin typeface="Calibri" panose="020F0502020204030204" pitchFamily="34" charset="0"/>
                <a:cs typeface="Calibri" panose="020F0502020204030204" pitchFamily="34" charset="0"/>
              </a:rPr>
              <a:t>fin_err</a:t>
            </a:r>
            <a:r>
              <a:rPr lang="en-US" dirty="0">
                <a:latin typeface="Calibri" panose="020F0502020204030204" pitchFamily="34" charset="0"/>
                <a:cs typeface="Calibri" panose="020F0502020204030204" pitchFamily="34" charset="0"/>
              </a:rPr>
              <a:t>() is much more stable.</a:t>
            </a:r>
          </a:p>
        </p:txBody>
      </p:sp>
      <p:pic>
        <p:nvPicPr>
          <p:cNvPr id="2" name="Picture 1">
            <a:extLst>
              <a:ext uri="{FF2B5EF4-FFF2-40B4-BE49-F238E27FC236}">
                <a16:creationId xmlns:a16="http://schemas.microsoft.com/office/drawing/2014/main" id="{632236AE-BA29-644E-9C92-AE153155D1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59423" y="977900"/>
            <a:ext cx="5562600" cy="4902200"/>
          </a:xfrm>
          <a:prstGeom prst="rect">
            <a:avLst/>
          </a:prstGeom>
        </p:spPr>
      </p:pic>
      <p:sp>
        <p:nvSpPr>
          <p:cNvPr id="3" name="Oval 2">
            <a:extLst>
              <a:ext uri="{FF2B5EF4-FFF2-40B4-BE49-F238E27FC236}">
                <a16:creationId xmlns:a16="http://schemas.microsoft.com/office/drawing/2014/main" id="{7B4C7146-CCE0-B94D-8D2B-117E4D956CD2}"/>
              </a:ext>
            </a:extLst>
          </p:cNvPr>
          <p:cNvSpPr/>
          <p:nvPr/>
        </p:nvSpPr>
        <p:spPr>
          <a:xfrm>
            <a:off x="6309946" y="1490297"/>
            <a:ext cx="376604" cy="2044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F871722-AB44-CA42-8A1C-06FC836C6421}"/>
              </a:ext>
            </a:extLst>
          </p:cNvPr>
          <p:cNvSpPr/>
          <p:nvPr/>
        </p:nvSpPr>
        <p:spPr>
          <a:xfrm>
            <a:off x="6309946" y="1881891"/>
            <a:ext cx="376604" cy="2044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FE87CC7-5039-A64C-BEFA-C69EF63DF513}"/>
              </a:ext>
            </a:extLst>
          </p:cNvPr>
          <p:cNvSpPr/>
          <p:nvPr/>
        </p:nvSpPr>
        <p:spPr>
          <a:xfrm>
            <a:off x="6309946" y="2288029"/>
            <a:ext cx="376604" cy="2044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CFFE658-E4CB-B046-AF41-741DC4342E9D}"/>
              </a:ext>
            </a:extLst>
          </p:cNvPr>
          <p:cNvSpPr/>
          <p:nvPr/>
        </p:nvSpPr>
        <p:spPr>
          <a:xfrm>
            <a:off x="6309946" y="3129482"/>
            <a:ext cx="376604" cy="2044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73A0C6F-4F6C-9740-BF9D-04C253221D40}"/>
              </a:ext>
            </a:extLst>
          </p:cNvPr>
          <p:cNvSpPr/>
          <p:nvPr/>
        </p:nvSpPr>
        <p:spPr>
          <a:xfrm>
            <a:off x="6309946" y="3529301"/>
            <a:ext cx="376604" cy="20449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5252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44DCED-AB68-D943-B916-09D44252C7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9281" y="1314884"/>
            <a:ext cx="7269670" cy="5258911"/>
          </a:xfrm>
          <a:prstGeom prst="rect">
            <a:avLst/>
          </a:prstGeom>
        </p:spPr>
      </p:pic>
      <p:sp>
        <p:nvSpPr>
          <p:cNvPr id="5" name="TextBox 4">
            <a:extLst>
              <a:ext uri="{FF2B5EF4-FFF2-40B4-BE49-F238E27FC236}">
                <a16:creationId xmlns:a16="http://schemas.microsoft.com/office/drawing/2014/main" id="{1C13531E-46BE-E94B-A690-DADAC3749911}"/>
              </a:ext>
            </a:extLst>
          </p:cNvPr>
          <p:cNvSpPr txBox="1"/>
          <p:nvPr/>
        </p:nvSpPr>
        <p:spPr>
          <a:xfrm>
            <a:off x="0" y="0"/>
            <a:ext cx="7191632" cy="954107"/>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Comparing </a:t>
            </a:r>
            <a:r>
              <a:rPr lang="en-US" sz="2800" b="1" dirty="0" err="1">
                <a:latin typeface="Calibri" panose="020F0502020204030204" pitchFamily="34" charset="0"/>
                <a:cs typeface="Calibri" panose="020F0502020204030204" pitchFamily="34" charset="0"/>
              </a:rPr>
              <a:t>fin_err</a:t>
            </a:r>
            <a:r>
              <a:rPr lang="en-US" sz="2800" b="1" dirty="0">
                <a:latin typeface="Calibri" panose="020F0502020204030204" pitchFamily="34" charset="0"/>
                <a:cs typeface="Calibri" panose="020F0502020204030204" pitchFamily="34" charset="0"/>
              </a:rPr>
              <a:t>(), </a:t>
            </a:r>
            <a:r>
              <a:rPr lang="en-US" sz="2800" b="1" dirty="0" err="1">
                <a:latin typeface="Calibri" panose="020F0502020204030204" pitchFamily="34" charset="0"/>
                <a:cs typeface="Calibri" panose="020F0502020204030204" pitchFamily="34" charset="0"/>
              </a:rPr>
              <a:t>mape</a:t>
            </a:r>
            <a:r>
              <a:rPr lang="en-US" sz="2800" b="1" dirty="0">
                <a:latin typeface="Calibri" panose="020F0502020204030204" pitchFamily="34" charset="0"/>
                <a:cs typeface="Calibri" panose="020F0502020204030204" pitchFamily="34" charset="0"/>
              </a:rPr>
              <a:t>(), R2, </a:t>
            </a:r>
            <a:br>
              <a:rPr lang="en-US" sz="2800" b="1"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and Spearman Correlation error functions</a:t>
            </a:r>
          </a:p>
        </p:txBody>
      </p:sp>
      <p:sp>
        <p:nvSpPr>
          <p:cNvPr id="6" name="TextBox 5">
            <a:extLst>
              <a:ext uri="{FF2B5EF4-FFF2-40B4-BE49-F238E27FC236}">
                <a16:creationId xmlns:a16="http://schemas.microsoft.com/office/drawing/2014/main" id="{77108410-E20E-AB4B-A2D0-E2DA92BB48FB}"/>
              </a:ext>
            </a:extLst>
          </p:cNvPr>
          <p:cNvSpPr txBox="1"/>
          <p:nvPr/>
        </p:nvSpPr>
        <p:spPr>
          <a:xfrm>
            <a:off x="7888659" y="1608207"/>
            <a:ext cx="4174060" cy="2246769"/>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image shows results of multiple error estimation depending on the type of the curve, distance from zero, and the presence of a trend.</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You may see that R2 Correlation and Spearman Correlation are only good (close to 1) when we have a clear linear trend.</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Also compare MAPE and FIN, you see that FIN (</a:t>
            </a:r>
            <a:r>
              <a:rPr lang="en-US" dirty="0" err="1">
                <a:latin typeface="Calibri" panose="020F0502020204030204" pitchFamily="34" charset="0"/>
                <a:cs typeface="Calibri" panose="020F0502020204030204" pitchFamily="34" charset="0"/>
              </a:rPr>
              <a:t>fin_err</a:t>
            </a:r>
            <a:r>
              <a:rPr lang="en-US" dirty="0">
                <a:latin typeface="Calibri" panose="020F0502020204030204" pitchFamily="34" charset="0"/>
                <a:cs typeface="Calibri" panose="020F0502020204030204" pitchFamily="34" charset="0"/>
              </a:rPr>
              <a:t>() – blue) is much more stable than MAPE.</a:t>
            </a:r>
          </a:p>
        </p:txBody>
      </p:sp>
    </p:spTree>
    <p:extLst>
      <p:ext uri="{BB962C8B-B14F-4D97-AF65-F5344CB8AC3E}">
        <p14:creationId xmlns:p14="http://schemas.microsoft.com/office/powerpoint/2010/main" val="277272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E680AC-2D65-9142-91DD-4A19F8E85DC3}"/>
              </a:ext>
            </a:extLst>
          </p:cNvPr>
          <p:cNvSpPr txBox="1"/>
          <p:nvPr/>
        </p:nvSpPr>
        <p:spPr>
          <a:xfrm>
            <a:off x="2566397" y="2488948"/>
            <a:ext cx="7059206" cy="1323439"/>
          </a:xfrm>
          <a:prstGeom prst="rect">
            <a:avLst/>
          </a:prstGeom>
          <a:noFill/>
        </p:spPr>
        <p:txBody>
          <a:bodyPr wrap="square" rtlCol="0">
            <a:spAutoFit/>
          </a:bodyPr>
          <a:lstStyle/>
          <a:p>
            <a:pPr algn="ctr"/>
            <a:r>
              <a:rPr lang="en-US" sz="4000" b="1" dirty="0">
                <a:solidFill>
                  <a:srgbClr val="0070C0"/>
                </a:solidFill>
                <a:latin typeface="Calibri" panose="020F0502020204030204" pitchFamily="34" charset="0"/>
                <a:cs typeface="Calibri" panose="020F0502020204030204" pitchFamily="34" charset="0"/>
              </a:rPr>
              <a:t>More Details about different forecasting models</a:t>
            </a:r>
          </a:p>
        </p:txBody>
      </p:sp>
    </p:spTree>
    <p:extLst>
      <p:ext uri="{BB962C8B-B14F-4D97-AF65-F5344CB8AC3E}">
        <p14:creationId xmlns:p14="http://schemas.microsoft.com/office/powerpoint/2010/main" val="1493948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p:nvPr/>
        </p:nvSpPr>
        <p:spPr>
          <a:xfrm>
            <a:off x="1" y="438900"/>
            <a:ext cx="4826472" cy="2339061"/>
          </a:xfrm>
          <a:prstGeom prst="rect">
            <a:avLst/>
          </a:prstGeom>
          <a:noFill/>
          <a:ln>
            <a:noFill/>
          </a:ln>
        </p:spPr>
        <p:txBody>
          <a:bodyPr spcFirstLastPara="1" wrap="square" lIns="91425" tIns="45700" rIns="91425" bIns="45700" anchor="t" anchorCtr="0">
            <a:spAutoFit/>
          </a:bodyPr>
          <a:lstStyle/>
          <a:p>
            <a:r>
              <a:rPr lang="en-US" b="1" dirty="0">
                <a:solidFill>
                  <a:srgbClr val="0000FF"/>
                </a:solidFill>
                <a:latin typeface="Calibri"/>
                <a:ea typeface="Calibri"/>
                <a:cs typeface="Calibri"/>
                <a:sym typeface="Calibri"/>
              </a:rPr>
              <a:t>Exponential Smoothing</a:t>
            </a:r>
            <a:r>
              <a:rPr lang="en-US" dirty="0">
                <a:solidFill>
                  <a:schemeClr val="dk1"/>
                </a:solidFill>
                <a:latin typeface="Calibri"/>
                <a:ea typeface="Calibri"/>
                <a:cs typeface="Calibri"/>
                <a:sym typeface="Calibri"/>
              </a:rPr>
              <a:t> - a weighted moving average, </a:t>
            </a:r>
          </a:p>
          <a:p>
            <a:r>
              <a:rPr lang="en-US" dirty="0">
                <a:solidFill>
                  <a:schemeClr val="dk1"/>
                </a:solidFill>
                <a:latin typeface="Calibri"/>
                <a:ea typeface="Calibri"/>
                <a:cs typeface="Calibri"/>
                <a:sym typeface="Calibri"/>
              </a:rPr>
              <a:t>where weights decline exponentially for older events.</a:t>
            </a:r>
          </a:p>
          <a:p>
            <a:r>
              <a:rPr lang="en-US" dirty="0">
                <a:solidFill>
                  <a:schemeClr val="dk1"/>
                </a:solidFill>
                <a:latin typeface="Calibri"/>
                <a:ea typeface="Calibri"/>
                <a:cs typeface="Calibri"/>
                <a:sym typeface="Calibri"/>
              </a:rPr>
              <a:t>If x(t) is real time series, then we construct forecast f(t)</a:t>
            </a:r>
          </a:p>
          <a:p>
            <a:r>
              <a:rPr lang="en-US" dirty="0">
                <a:solidFill>
                  <a:schemeClr val="dk1"/>
                </a:solidFill>
                <a:latin typeface="Calibri"/>
                <a:ea typeface="Calibri"/>
                <a:cs typeface="Calibri"/>
                <a:sym typeface="Calibri"/>
              </a:rPr>
              <a:t>step by step using formula:</a:t>
            </a:r>
          </a:p>
          <a:p>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f</a:t>
            </a:r>
            <a:r>
              <a:rPr lang="en-US" sz="2000" baseline="-25000" dirty="0">
                <a:solidFill>
                  <a:schemeClr val="dk1"/>
                </a:solidFill>
                <a:latin typeface="Calibri"/>
                <a:ea typeface="Calibri"/>
                <a:cs typeface="Calibri"/>
                <a:sym typeface="Calibri"/>
              </a:rPr>
              <a:t>t+1</a:t>
            </a:r>
            <a:r>
              <a:rPr lang="en-US" sz="2000" dirty="0">
                <a:solidFill>
                  <a:schemeClr val="dk1"/>
                </a:solidFill>
                <a:latin typeface="Calibri"/>
                <a:ea typeface="Calibri"/>
                <a:cs typeface="Calibri"/>
                <a:sym typeface="Calibri"/>
              </a:rPr>
              <a:t> = a*</a:t>
            </a:r>
            <a:r>
              <a:rPr lang="en-US" sz="2000" dirty="0" err="1">
                <a:solidFill>
                  <a:schemeClr val="dk1"/>
                </a:solidFill>
                <a:latin typeface="Calibri"/>
                <a:ea typeface="Calibri"/>
                <a:cs typeface="Calibri"/>
                <a:sym typeface="Calibri"/>
              </a:rPr>
              <a:t>x</a:t>
            </a:r>
            <a:r>
              <a:rPr lang="en-US" sz="2000" baseline="-25000" dirty="0" err="1">
                <a:solidFill>
                  <a:schemeClr val="dk1"/>
                </a:solidFill>
                <a:latin typeface="Calibri"/>
                <a:ea typeface="Calibri"/>
                <a:cs typeface="Calibri"/>
                <a:sym typeface="Calibri"/>
              </a:rPr>
              <a:t>t</a:t>
            </a:r>
            <a:r>
              <a:rPr lang="en-US" sz="2000" dirty="0">
                <a:solidFill>
                  <a:schemeClr val="dk1"/>
                </a:solidFill>
                <a:latin typeface="Calibri"/>
                <a:ea typeface="Calibri"/>
                <a:cs typeface="Calibri"/>
                <a:sym typeface="Calibri"/>
              </a:rPr>
              <a:t> + (1-a)*f</a:t>
            </a:r>
            <a:r>
              <a:rPr lang="en-US" sz="2000" baseline="-25000" dirty="0">
                <a:solidFill>
                  <a:schemeClr val="dk1"/>
                </a:solidFill>
                <a:latin typeface="Calibri"/>
                <a:ea typeface="Calibri"/>
                <a:cs typeface="Calibri"/>
                <a:sym typeface="Calibri"/>
              </a:rPr>
              <a:t>t </a:t>
            </a:r>
            <a:r>
              <a:rPr lang="en-US" dirty="0">
                <a:solidFill>
                  <a:schemeClr val="dk1"/>
                </a:solidFill>
                <a:latin typeface="Calibri"/>
                <a:ea typeface="Calibri"/>
                <a:cs typeface="Calibri"/>
                <a:sym typeface="Calibri"/>
              </a:rPr>
              <a:t>   </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We initiate f</a:t>
            </a:r>
            <a:r>
              <a:rPr lang="en-US" baseline="-25000" dirty="0">
                <a:solidFill>
                  <a:schemeClr val="dk1"/>
                </a:solidFill>
                <a:latin typeface="Calibri"/>
                <a:ea typeface="Calibri"/>
                <a:cs typeface="Calibri"/>
                <a:sym typeface="Calibri"/>
              </a:rPr>
              <a:t>0</a:t>
            </a:r>
            <a:r>
              <a:rPr lang="en-US" dirty="0">
                <a:solidFill>
                  <a:schemeClr val="dk1"/>
                </a:solidFill>
                <a:latin typeface="Calibri"/>
                <a:ea typeface="Calibri"/>
                <a:cs typeface="Calibri"/>
                <a:sym typeface="Calibri"/>
              </a:rPr>
              <a:t> as an average of first several points.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For future points (once we out of historical period) we simply extrapolate last value into the future.</a:t>
            </a:r>
          </a:p>
        </p:txBody>
      </p:sp>
      <p:pic>
        <p:nvPicPr>
          <p:cNvPr id="129" name="Google Shape;129;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65227" y="1056262"/>
            <a:ext cx="4343400" cy="1790177"/>
          </a:xfrm>
          <a:prstGeom prst="rect">
            <a:avLst/>
          </a:prstGeom>
          <a:noFill/>
          <a:ln>
            <a:noFill/>
          </a:ln>
        </p:spPr>
      </p:pic>
      <p:pic>
        <p:nvPicPr>
          <p:cNvPr id="1026" name="Picture 2" descr="Image for post">
            <a:extLst>
              <a:ext uri="{FF2B5EF4-FFF2-40B4-BE49-F238E27FC236}">
                <a16:creationId xmlns:a16="http://schemas.microsoft.com/office/drawing/2014/main" id="{D4D2EF01-C6EF-E54E-86C9-14DDAC47CBB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26174" y="3870884"/>
            <a:ext cx="4826472" cy="221778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C961FE-A4E4-2C4A-8106-1500FF1E73F4}"/>
              </a:ext>
            </a:extLst>
          </p:cNvPr>
          <p:cNvSpPr txBox="1"/>
          <p:nvPr/>
        </p:nvSpPr>
        <p:spPr>
          <a:xfrm>
            <a:off x="7366375" y="3286711"/>
            <a:ext cx="4142252" cy="95410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Limitations of simple exponential smoothing model:</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it does not project trends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it does not recognize seasonal patterns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it cannot use any external information</a:t>
            </a:r>
          </a:p>
        </p:txBody>
      </p:sp>
      <p:sp>
        <p:nvSpPr>
          <p:cNvPr id="3" name="TextBox 2">
            <a:extLst>
              <a:ext uri="{FF2B5EF4-FFF2-40B4-BE49-F238E27FC236}">
                <a16:creationId xmlns:a16="http://schemas.microsoft.com/office/drawing/2014/main" id="{1DAB3B11-06C9-174F-95A3-DD401CCCC3F1}"/>
              </a:ext>
            </a:extLst>
          </p:cNvPr>
          <p:cNvSpPr txBox="1"/>
          <p:nvPr/>
        </p:nvSpPr>
        <p:spPr>
          <a:xfrm>
            <a:off x="6553199" y="4979778"/>
            <a:ext cx="5412627" cy="83099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Good simple explanations by Nicolas </a:t>
            </a:r>
            <a:r>
              <a:rPr lang="en-US" dirty="0" err="1">
                <a:latin typeface="Calibri" panose="020F0502020204030204" pitchFamily="34" charset="0"/>
                <a:cs typeface="Calibri" panose="020F0502020204030204" pitchFamily="34" charset="0"/>
              </a:rPr>
              <a:t>Vandeput</a:t>
            </a:r>
            <a:r>
              <a:rPr lang="en-US" dirty="0">
                <a:latin typeface="Calibri" panose="020F0502020204030204" pitchFamily="34" charset="0"/>
                <a:cs typeface="Calibri" panose="020F0502020204030204" pitchFamily="34" charset="0"/>
              </a:rPr>
              <a:t>:</a:t>
            </a:r>
          </a:p>
          <a:p>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5"/>
              </a:rPr>
              <a:t>https://towardsdatascience.com/simple-exponential-smoothing-749fc5631bed</a:t>
            </a:r>
            <a:endParaRPr lang="en-US" sz="10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Python code:</a:t>
            </a:r>
          </a:p>
          <a:p>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6"/>
              </a:rPr>
              <a:t>https://towardsdatascience.com/diy-simple-exponential-smoothing-with-python-dbb570d30fb5</a:t>
            </a:r>
            <a:r>
              <a:rPr lang="en-US" sz="1000" dirty="0">
                <a:latin typeface="Calibri" panose="020F0502020204030204" pitchFamily="34" charset="0"/>
                <a:cs typeface="Calibri" panose="020F0502020204030204" pitchFamily="34" charset="0"/>
              </a:rPr>
              <a:t> </a:t>
            </a:r>
          </a:p>
        </p:txBody>
      </p:sp>
      <p:sp>
        <p:nvSpPr>
          <p:cNvPr id="4" name="TextBox 3">
            <a:extLst>
              <a:ext uri="{FF2B5EF4-FFF2-40B4-BE49-F238E27FC236}">
                <a16:creationId xmlns:a16="http://schemas.microsoft.com/office/drawing/2014/main" id="{398B73EF-DD29-5107-2680-D46EDA3D8A25}"/>
              </a:ext>
            </a:extLst>
          </p:cNvPr>
          <p:cNvSpPr txBox="1"/>
          <p:nvPr/>
        </p:nvSpPr>
        <p:spPr>
          <a:xfrm>
            <a:off x="0" y="0"/>
            <a:ext cx="4343400" cy="523220"/>
          </a:xfrm>
          <a:prstGeom prst="rect">
            <a:avLst/>
          </a:prstGeom>
          <a:noFill/>
        </p:spPr>
        <p:txBody>
          <a:bodyPr wrap="square" rtlCol="0">
            <a:spAutoFit/>
          </a:bodyPr>
          <a:lstStyle/>
          <a:p>
            <a:r>
              <a:rPr lang="en-US" sz="2800" b="1" dirty="0">
                <a:solidFill>
                  <a:schemeClr val="dk1"/>
                </a:solidFill>
                <a:latin typeface="Calibri"/>
                <a:ea typeface="Calibri"/>
                <a:cs typeface="Calibri"/>
                <a:sym typeface="Calibri"/>
              </a:rPr>
              <a:t>Exponential Smoothing</a:t>
            </a:r>
            <a:endParaRPr lang="en-US" sz="2800" dirty="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p:nvPr/>
        </p:nvSpPr>
        <p:spPr>
          <a:xfrm>
            <a:off x="0" y="1"/>
            <a:ext cx="6991815"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Holt-Winters = Triple Exponential Smoothing</a:t>
            </a:r>
            <a:endParaRPr sz="2800" dirty="0">
              <a:solidFill>
                <a:schemeClr val="dk1"/>
              </a:solidFill>
              <a:latin typeface="Calibri"/>
              <a:ea typeface="Calibri"/>
              <a:cs typeface="Calibri"/>
              <a:sym typeface="Calibri"/>
            </a:endParaRPr>
          </a:p>
        </p:txBody>
      </p:sp>
      <p:sp>
        <p:nvSpPr>
          <p:cNvPr id="9" name="Google Shape;128;p18">
            <a:extLst>
              <a:ext uri="{FF2B5EF4-FFF2-40B4-BE49-F238E27FC236}">
                <a16:creationId xmlns:a16="http://schemas.microsoft.com/office/drawing/2014/main" id="{8F7BEC96-1F67-3A4A-BDC6-D3E7C2840DF6}"/>
              </a:ext>
            </a:extLst>
          </p:cNvPr>
          <p:cNvSpPr txBox="1"/>
          <p:nvPr/>
        </p:nvSpPr>
        <p:spPr>
          <a:xfrm>
            <a:off x="105509" y="740026"/>
            <a:ext cx="5892800" cy="16188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dirty="0">
                <a:solidFill>
                  <a:srgbClr val="0000FF"/>
                </a:solidFill>
                <a:latin typeface="Calibri" panose="020F0502020204030204" pitchFamily="34" charset="0"/>
                <a:ea typeface="Calibri"/>
                <a:cs typeface="Calibri" panose="020F0502020204030204" pitchFamily="34" charset="0"/>
                <a:sym typeface="Calibri"/>
              </a:rPr>
              <a:t>Holt-Winters = Triple Exponential Smoothing</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dirty="0">
                <a:solidFill>
                  <a:schemeClr val="dk1"/>
                </a:solidFill>
                <a:latin typeface="Calibri" panose="020F0502020204030204" pitchFamily="34" charset="0"/>
                <a:ea typeface="Calibri"/>
                <a:cs typeface="Calibri" panose="020F0502020204030204" pitchFamily="34" charset="0"/>
                <a:sym typeface="Calibri"/>
              </a:rPr>
              <a:t>  1st smoothing (level) -exponential  smoothing for value</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dirty="0">
                <a:solidFill>
                  <a:schemeClr val="dk1"/>
                </a:solidFill>
                <a:latin typeface="Calibri" panose="020F0502020204030204" pitchFamily="34" charset="0"/>
                <a:ea typeface="Calibri"/>
                <a:cs typeface="Calibri" panose="020F0502020204030204" pitchFamily="34" charset="0"/>
                <a:sym typeface="Calibri"/>
              </a:rPr>
              <a:t>  2nd smoothing (trend) - exponential smoothing for slope</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dirty="0">
                <a:solidFill>
                  <a:schemeClr val="dk1"/>
                </a:solidFill>
                <a:latin typeface="Calibri" panose="020F0502020204030204" pitchFamily="34" charset="0"/>
                <a:ea typeface="Calibri"/>
                <a:cs typeface="Calibri" panose="020F0502020204030204" pitchFamily="34" charset="0"/>
                <a:sym typeface="Calibri"/>
              </a:rPr>
              <a:t>  3rd smoothing - exponential smoothing comparing to previous cycle</a:t>
            </a:r>
          </a:p>
          <a:p>
            <a:pPr marL="0" marR="0" lvl="0" indent="0" algn="l" rtl="0">
              <a:spcBef>
                <a:spcPts val="0"/>
              </a:spcBef>
              <a:spcAft>
                <a:spcPts val="0"/>
              </a:spcAft>
              <a:buNone/>
            </a:pPr>
            <a:endParaRPr lang="en-US" sz="1200" dirty="0">
              <a:solidFill>
                <a:schemeClr val="dk1"/>
              </a:solidFill>
              <a:latin typeface="Calibri" panose="020F0502020204030204" pitchFamily="34" charset="0"/>
              <a:ea typeface="Calibri"/>
              <a:cs typeface="Calibri" panose="020F0502020204030204" pitchFamily="34" charset="0"/>
              <a:sym typeface="Calibri"/>
            </a:endParaRPr>
          </a:p>
          <a:p>
            <a:r>
              <a:rPr lang="en-US" sz="1200" dirty="0">
                <a:solidFill>
                  <a:schemeClr val="dk1"/>
                </a:solidFill>
                <a:latin typeface="Calibri" panose="020F0502020204030204" pitchFamily="34" charset="0"/>
                <a:ea typeface="Calibri"/>
                <a:cs typeface="Calibri" panose="020F0502020204030204" pitchFamily="34" charset="0"/>
                <a:sym typeface="Calibri"/>
              </a:rPr>
              <a:t>.. </a:t>
            </a:r>
            <a:r>
              <a:rPr lang="en-US" sz="1200" dirty="0">
                <a:latin typeface="Calibri" panose="020F0502020204030204" pitchFamily="34" charset="0"/>
                <a:cs typeface="Calibri" panose="020F0502020204030204" pitchFamily="34" charset="0"/>
                <a:hlinkClick r:id="rId3"/>
              </a:rPr>
              <a:t>https://towardsdatascience.com/holt-winters-exponential-smoothing-d703072c0572</a:t>
            </a:r>
            <a:r>
              <a:rPr lang="en-US" sz="1200" dirty="0">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sym typeface="Calibri"/>
              </a:rPr>
              <a:t>- </a:t>
            </a:r>
          </a:p>
          <a:p>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4"/>
              </a:rPr>
              <a:t>https://orangematter.solarwinds.com/2019/12/15/holt-winters-forecasting-simplified/</a:t>
            </a:r>
            <a:r>
              <a:rPr lang="en-US" sz="1200" dirty="0">
                <a:solidFill>
                  <a:schemeClr val="dk1"/>
                </a:solidFill>
                <a:latin typeface="Calibri" panose="020F0502020204030204" pitchFamily="34" charset="0"/>
                <a:cs typeface="Calibri" panose="020F0502020204030204" pitchFamily="34" charset="0"/>
                <a:sym typeface="Calibri"/>
              </a:rPr>
              <a:t> - </a:t>
            </a:r>
          </a:p>
          <a:p>
            <a:endParaRPr lang="en-US" dirty="0">
              <a:latin typeface="Calibri" panose="020F0502020204030204" pitchFamily="34" charset="0"/>
              <a:cs typeface="Calibri" panose="020F0502020204030204" pitchFamily="34" charset="0"/>
            </a:endParaRPr>
          </a:p>
        </p:txBody>
      </p:sp>
      <p:pic>
        <p:nvPicPr>
          <p:cNvPr id="2050" name="Picture 2" descr="Image result for Holt-Winters">
            <a:extLst>
              <a:ext uri="{FF2B5EF4-FFF2-40B4-BE49-F238E27FC236}">
                <a16:creationId xmlns:a16="http://schemas.microsoft.com/office/drawing/2014/main" id="{50DB63C9-A6E3-0A48-A20C-8E2C5C0B8D9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351245" y="655798"/>
            <a:ext cx="5630758" cy="28153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D60DFCA-74E1-1A45-B43C-846D9E2B3AE0}"/>
              </a:ext>
            </a:extLst>
          </p:cNvPr>
          <p:cNvSpPr txBox="1"/>
          <p:nvPr/>
        </p:nvSpPr>
        <p:spPr>
          <a:xfrm>
            <a:off x="5784574" y="3700603"/>
            <a:ext cx="6310188" cy="3108543"/>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a:t>
            </a:r>
            <a:r>
              <a:rPr lang="en-US" b="1" dirty="0">
                <a:solidFill>
                  <a:srgbClr val="FF0000"/>
                </a:solidFill>
                <a:latin typeface="Calibri" panose="020F0502020204030204" pitchFamily="34" charset="0"/>
                <a:cs typeface="Calibri" panose="020F0502020204030204" pitchFamily="34" charset="0"/>
              </a:rPr>
              <a:t>additive method</a:t>
            </a:r>
            <a:r>
              <a:rPr lang="en-US" dirty="0">
                <a:latin typeface="Calibri" panose="020F0502020204030204" pitchFamily="34" charset="0"/>
                <a:cs typeface="Calibri" panose="020F0502020204030204" pitchFamily="34" charset="0"/>
              </a:rPr>
              <a:t> is preferred when the seasonal variations are roughly constant through the series, while the multiplicative method is preferred when the seasonal variations are changing proportional to the level of the series.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With the additive method, the seasonal component is expressed in absolute terms in the scale of the observed series, and in the level equation the series is seasonally adjusted by subtracting the seasonal component.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Within each year, the seasonal component will add up to approximately zero.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With the </a:t>
            </a:r>
            <a:r>
              <a:rPr lang="en-US" b="1" dirty="0">
                <a:solidFill>
                  <a:srgbClr val="FF0000"/>
                </a:solidFill>
                <a:latin typeface="Calibri" panose="020F0502020204030204" pitchFamily="34" charset="0"/>
                <a:cs typeface="Calibri" panose="020F0502020204030204" pitchFamily="34" charset="0"/>
              </a:rPr>
              <a:t>multiplicative method</a:t>
            </a:r>
            <a:r>
              <a:rPr lang="en-US" dirty="0">
                <a:latin typeface="Calibri" panose="020F0502020204030204" pitchFamily="34" charset="0"/>
                <a:cs typeface="Calibri" panose="020F0502020204030204" pitchFamily="34" charset="0"/>
              </a:rPr>
              <a:t>, the seasonal component is expressed in relative terms (percentages), and the series is seasonally adjusted by dividing through by the seasonal component. Within each year, the seasonal component will sum up to approximately  m .</a:t>
            </a:r>
          </a:p>
        </p:txBody>
      </p:sp>
      <p:pic>
        <p:nvPicPr>
          <p:cNvPr id="3" name="Picture 2">
            <a:extLst>
              <a:ext uri="{FF2B5EF4-FFF2-40B4-BE49-F238E27FC236}">
                <a16:creationId xmlns:a16="http://schemas.microsoft.com/office/drawing/2014/main" id="{A25F395D-2DD2-F945-AD69-70D068587F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4159" y="2544907"/>
            <a:ext cx="4864100" cy="1587500"/>
          </a:xfrm>
          <a:prstGeom prst="rect">
            <a:avLst/>
          </a:prstGeom>
        </p:spPr>
      </p:pic>
      <p:cxnSp>
        <p:nvCxnSpPr>
          <p:cNvPr id="5" name="Straight Connector 4">
            <a:extLst>
              <a:ext uri="{FF2B5EF4-FFF2-40B4-BE49-F238E27FC236}">
                <a16:creationId xmlns:a16="http://schemas.microsoft.com/office/drawing/2014/main" id="{71EF05C6-4BC3-A444-89AC-DF4DD5D6CD6B}"/>
              </a:ext>
            </a:extLst>
          </p:cNvPr>
          <p:cNvCxnSpPr/>
          <p:nvPr/>
        </p:nvCxnSpPr>
        <p:spPr>
          <a:xfrm>
            <a:off x="105509" y="4499113"/>
            <a:ext cx="5480282"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4EB62CB-4CD1-F149-8453-3BEE646144D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64159" y="4766654"/>
            <a:ext cx="4305300" cy="2095500"/>
          </a:xfrm>
          <a:prstGeom prst="rect">
            <a:avLst/>
          </a:prstGeom>
        </p:spPr>
      </p:pic>
      <p:sp>
        <p:nvSpPr>
          <p:cNvPr id="7" name="TextBox 6">
            <a:extLst>
              <a:ext uri="{FF2B5EF4-FFF2-40B4-BE49-F238E27FC236}">
                <a16:creationId xmlns:a16="http://schemas.microsoft.com/office/drawing/2014/main" id="{9B610057-1274-DC4B-BCC8-5DC9A6703367}"/>
              </a:ext>
            </a:extLst>
          </p:cNvPr>
          <p:cNvSpPr txBox="1"/>
          <p:nvPr/>
        </p:nvSpPr>
        <p:spPr>
          <a:xfrm>
            <a:off x="105510" y="2358889"/>
            <a:ext cx="2226874" cy="307777"/>
          </a:xfrm>
          <a:prstGeom prst="rect">
            <a:avLst/>
          </a:prstGeom>
          <a:noFill/>
        </p:spPr>
        <p:txBody>
          <a:bodyPr wrap="square" rtlCol="0">
            <a:spAutoFit/>
          </a:bodyPr>
          <a:lstStyle/>
          <a:p>
            <a:r>
              <a:rPr lang="en-US" b="1" dirty="0">
                <a:solidFill>
                  <a:srgbClr val="FF0000"/>
                </a:solidFill>
              </a:rPr>
              <a:t>additive method</a:t>
            </a:r>
            <a:endParaRPr lang="en-US" dirty="0"/>
          </a:p>
        </p:txBody>
      </p:sp>
      <p:sp>
        <p:nvSpPr>
          <p:cNvPr id="11" name="TextBox 10">
            <a:extLst>
              <a:ext uri="{FF2B5EF4-FFF2-40B4-BE49-F238E27FC236}">
                <a16:creationId xmlns:a16="http://schemas.microsoft.com/office/drawing/2014/main" id="{EB5E961E-E792-2C4F-B628-EA96DAA2CD00}"/>
              </a:ext>
            </a:extLst>
          </p:cNvPr>
          <p:cNvSpPr txBox="1"/>
          <p:nvPr/>
        </p:nvSpPr>
        <p:spPr>
          <a:xfrm>
            <a:off x="105510" y="4567647"/>
            <a:ext cx="2226874" cy="307777"/>
          </a:xfrm>
          <a:prstGeom prst="rect">
            <a:avLst/>
          </a:prstGeom>
          <a:noFill/>
        </p:spPr>
        <p:txBody>
          <a:bodyPr wrap="square" rtlCol="0">
            <a:spAutoFit/>
          </a:bodyPr>
          <a:lstStyle/>
          <a:p>
            <a:r>
              <a:rPr lang="en-US" b="1" dirty="0">
                <a:solidFill>
                  <a:srgbClr val="FF0000"/>
                </a:solidFill>
              </a:rPr>
              <a:t>multiplicative method</a:t>
            </a:r>
            <a:endParaRPr lang="en-US" dirty="0"/>
          </a:p>
        </p:txBody>
      </p:sp>
    </p:spTree>
    <p:extLst>
      <p:ext uri="{BB962C8B-B14F-4D97-AF65-F5344CB8AC3E}">
        <p14:creationId xmlns:p14="http://schemas.microsoft.com/office/powerpoint/2010/main" val="942223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p:nvPr/>
        </p:nvSpPr>
        <p:spPr>
          <a:xfrm>
            <a:off x="1" y="1"/>
            <a:ext cx="701681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dirty="0">
                <a:solidFill>
                  <a:srgbClr val="00B050"/>
                </a:solidFill>
                <a:latin typeface="Calibri"/>
                <a:ea typeface="Calibri"/>
                <a:cs typeface="Calibri"/>
                <a:sym typeface="Calibri"/>
              </a:rPr>
              <a:t>AR, MA, ARMA, ARIMA, ARIMAX, SARIMAX</a:t>
            </a:r>
            <a:endParaRPr sz="2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BC6685CB-A5E0-3148-829D-B3B5958E583C}"/>
              </a:ext>
            </a:extLst>
          </p:cNvPr>
          <p:cNvSpPr txBox="1"/>
          <p:nvPr/>
        </p:nvSpPr>
        <p:spPr>
          <a:xfrm>
            <a:off x="86626" y="4479851"/>
            <a:ext cx="6009374" cy="2246769"/>
          </a:xfrm>
          <a:prstGeom prst="rect">
            <a:avLst/>
          </a:prstGeom>
          <a:noFill/>
        </p:spPr>
        <p:txBody>
          <a:bodyPr wrap="square" rtlCol="0">
            <a:spAutoFit/>
          </a:bodyPr>
          <a:lstStyle/>
          <a:p>
            <a:r>
              <a:rPr lang="en-US" sz="1000" dirty="0">
                <a:latin typeface="Calibri" panose="020F0502020204030204" pitchFamily="34" charset="0"/>
                <a:cs typeface="Calibri" panose="020F0502020204030204" pitchFamily="34" charset="0"/>
              </a:rPr>
              <a:t>Great explanation:</a:t>
            </a:r>
            <a:br>
              <a:rPr lang="en-US" sz="1000" dirty="0">
                <a:latin typeface="Calibri" panose="020F0502020204030204" pitchFamily="34" charset="0"/>
                <a:cs typeface="Calibri" panose="020F0502020204030204" pitchFamily="34" charset="0"/>
              </a:rPr>
            </a:br>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3"/>
              </a:rPr>
              <a:t>https://towardsdatascience.com/understanding-arima-time-series-modeling-d99cd11be3f8</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More links:</a:t>
            </a:r>
          </a:p>
          <a:p>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4"/>
              </a:rPr>
              <a:t>https://en.wikipedia.org/wiki/Autoregressive%E2%80%93moving-average_model</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5"/>
              </a:rPr>
              <a:t>https://en.wikipedia.org/wiki/Autoregressive_integrated_moving_average</a:t>
            </a:r>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6"/>
              </a:rPr>
              <a:t>https://www.statsmodels.org/dev/examples/notebooks/generated/statespace_sarimax_stata.html</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7"/>
              </a:rPr>
              <a:t>https://365datascience.com/tutorials/python-tutorials/sarimax/</a:t>
            </a:r>
            <a:r>
              <a:rPr lang="en-US" sz="1000" dirty="0">
                <a:latin typeface="Calibri" panose="020F0502020204030204" pitchFamily="34" charset="0"/>
                <a:cs typeface="Calibri" panose="020F0502020204030204" pitchFamily="34" charset="0"/>
              </a:rPr>
              <a:t> </a:t>
            </a:r>
          </a:p>
          <a:p>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8"/>
              </a:rPr>
              <a:t>https://people.duke.edu/~rnau/411arim.htm</a:t>
            </a:r>
            <a:endParaRPr lang="en-US" sz="1000" dirty="0">
              <a:latin typeface="Calibri" panose="020F0502020204030204" pitchFamily="34" charset="0"/>
              <a:cs typeface="Calibri" panose="020F0502020204030204" pitchFamily="34" charset="0"/>
            </a:endParaRPr>
          </a:p>
          <a:p>
            <a:r>
              <a:rPr lang="en-US" sz="1000" dirty="0">
                <a:latin typeface="Calibri" panose="020F0502020204030204" pitchFamily="34" charset="0"/>
                <a:cs typeface="Calibri" panose="020F0502020204030204" pitchFamily="34" charset="0"/>
              </a:rPr>
              <a:t>Autoregressive Model:</a:t>
            </a:r>
            <a:br>
              <a:rPr lang="en-US" sz="1000" dirty="0">
                <a:latin typeface="Calibri" panose="020F0502020204030204" pitchFamily="34" charset="0"/>
                <a:cs typeface="Calibri" panose="020F0502020204030204" pitchFamily="34" charset="0"/>
              </a:rPr>
            </a:br>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9"/>
              </a:rPr>
              <a:t>https://www.youtube.com/watch?v=5-2C4eO4cPQ</a:t>
            </a:r>
            <a:r>
              <a:rPr lang="en-US" sz="1000" dirty="0">
                <a:latin typeface="Calibri" panose="020F0502020204030204" pitchFamily="34" charset="0"/>
                <a:cs typeface="Calibri" panose="020F0502020204030204" pitchFamily="34" charset="0"/>
              </a:rPr>
              <a:t> - </a:t>
            </a:r>
          </a:p>
          <a:p>
            <a:r>
              <a:rPr lang="en-US" sz="1000" dirty="0">
                <a:latin typeface="Calibri" panose="020F0502020204030204" pitchFamily="34" charset="0"/>
                <a:cs typeface="Calibri" panose="020F0502020204030204" pitchFamily="34" charset="0"/>
              </a:rPr>
              <a:t>Autocorrelation and Partial Autocorrelation</a:t>
            </a:r>
            <a:br>
              <a:rPr lang="en-US" sz="1000" dirty="0">
                <a:latin typeface="Calibri" panose="020F0502020204030204" pitchFamily="34" charset="0"/>
                <a:cs typeface="Calibri" panose="020F0502020204030204" pitchFamily="34" charset="0"/>
              </a:rPr>
            </a:br>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10"/>
              </a:rPr>
              <a:t>https://www.youtube.com/watch?v=DeORzP0go5I</a:t>
            </a:r>
            <a:r>
              <a:rPr lang="en-US" sz="1000" dirty="0">
                <a:latin typeface="Calibri" panose="020F0502020204030204" pitchFamily="34" charset="0"/>
                <a:cs typeface="Calibri" panose="020F0502020204030204" pitchFamily="34" charset="0"/>
              </a:rPr>
              <a:t> - </a:t>
            </a:r>
          </a:p>
          <a:p>
            <a:r>
              <a:rPr lang="en-US" sz="1000" dirty="0">
                <a:latin typeface="Calibri" panose="020F0502020204030204" pitchFamily="34" charset="0"/>
                <a:cs typeface="Calibri" panose="020F0502020204030204" pitchFamily="34" charset="0"/>
              </a:rPr>
              <a:t>ACF and PACF:</a:t>
            </a:r>
          </a:p>
          <a:p>
            <a:r>
              <a:rPr lang="en-US" sz="1000" dirty="0">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hlinkClick r:id="rId11"/>
              </a:rPr>
              <a:t>https://towardsdatascience.com/significance-of-acf-and-pacf-plots-in-time-series-analysis-2fa11a5d10a8</a:t>
            </a:r>
            <a:r>
              <a:rPr lang="en-US" sz="1000" dirty="0">
                <a:latin typeface="Calibri" panose="020F0502020204030204" pitchFamily="34" charset="0"/>
                <a:cs typeface="Calibri" panose="020F0502020204030204" pitchFamily="34" charset="0"/>
              </a:rPr>
              <a:t>  </a:t>
            </a:r>
          </a:p>
        </p:txBody>
      </p:sp>
      <p:sp>
        <p:nvSpPr>
          <p:cNvPr id="9" name="Google Shape;128;p18">
            <a:extLst>
              <a:ext uri="{FF2B5EF4-FFF2-40B4-BE49-F238E27FC236}">
                <a16:creationId xmlns:a16="http://schemas.microsoft.com/office/drawing/2014/main" id="{D65D3AF7-4B80-F748-B9FA-DB34ED3F16CD}"/>
              </a:ext>
            </a:extLst>
          </p:cNvPr>
          <p:cNvSpPr txBox="1"/>
          <p:nvPr/>
        </p:nvSpPr>
        <p:spPr>
          <a:xfrm>
            <a:off x="7575081" y="703454"/>
            <a:ext cx="4616919" cy="3656790"/>
          </a:xfrm>
          <a:prstGeom prst="rect">
            <a:avLst/>
          </a:prstGeom>
          <a:noFill/>
          <a:ln>
            <a:noFill/>
          </a:ln>
        </p:spPr>
        <p:txBody>
          <a:bodyPr spcFirstLastPara="1" wrap="square" lIns="91425" tIns="45700" rIns="91425" bIns="45700" anchor="t" anchorCtr="0">
            <a:noAutofit/>
          </a:bodyPr>
          <a:lstStyle/>
          <a:p>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8"/>
              </a:rPr>
              <a:t>https://people.duke.edu/~rnau/411arim.htm</a:t>
            </a:r>
            <a:endParaRPr lang="en-US"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lang="en-US" b="1" dirty="0">
              <a:solidFill>
                <a:srgbClr val="0000FF"/>
              </a:solidFill>
              <a:latin typeface="Calibri" panose="020F0502020204030204" pitchFamily="34" charset="0"/>
              <a:ea typeface="Calibri"/>
              <a:cs typeface="Calibri" panose="020F0502020204030204" pitchFamily="34" charset="0"/>
              <a:sym typeface="Calibri"/>
            </a:endParaRPr>
          </a:p>
          <a:p>
            <a:pPr lvl="0"/>
            <a:r>
              <a:rPr lang="en-US" b="1" dirty="0">
                <a:solidFill>
                  <a:srgbClr val="0000FF"/>
                </a:solidFill>
                <a:latin typeface="Calibri" panose="020F0502020204030204" pitchFamily="34" charset="0"/>
                <a:ea typeface="Calibri"/>
                <a:cs typeface="Calibri" panose="020F0502020204030204" pitchFamily="34" charset="0"/>
                <a:sym typeface="Calibri"/>
              </a:rPr>
              <a:t>ARIMA(p, d, q) = ARIMA (AR, I, MA)</a:t>
            </a:r>
          </a:p>
          <a:p>
            <a:pPr marL="285750" lvl="0" indent="-285750">
              <a:buFont typeface="Arial" panose="020B0604020202020204" pitchFamily="34" charset="0"/>
              <a:buChar char="•"/>
            </a:pPr>
            <a:r>
              <a:rPr lang="en-US" b="1" dirty="0">
                <a:solidFill>
                  <a:srgbClr val="00B050"/>
                </a:solidFill>
                <a:latin typeface="Calibri" panose="020F0502020204030204" pitchFamily="34" charset="0"/>
                <a:cs typeface="Calibri" panose="020F0502020204030204" pitchFamily="34" charset="0"/>
                <a:sym typeface="Calibri"/>
              </a:rPr>
              <a:t>p = number of lagged values in AR model </a:t>
            </a:r>
            <a:br>
              <a:rPr lang="en-US" b="1" dirty="0">
                <a:solidFill>
                  <a:srgbClr val="00B050"/>
                </a:solidFill>
                <a:latin typeface="Calibri" panose="020F0502020204030204" pitchFamily="34" charset="0"/>
                <a:cs typeface="Calibri" panose="020F0502020204030204" pitchFamily="34" charset="0"/>
                <a:sym typeface="Calibri"/>
              </a:rPr>
            </a:br>
            <a:r>
              <a:rPr lang="en-US" b="1" dirty="0">
                <a:solidFill>
                  <a:srgbClr val="00B050"/>
                </a:solidFill>
                <a:latin typeface="Calibri" panose="020F0502020204030204" pitchFamily="34" charset="0"/>
                <a:cs typeface="Calibri" panose="020F0502020204030204" pitchFamily="34" charset="0"/>
                <a:sym typeface="Calibri"/>
              </a:rPr>
              <a:t>      (number of autoregressive terms)</a:t>
            </a:r>
          </a:p>
          <a:p>
            <a:pPr marL="285750" lvl="0" indent="-285750">
              <a:buFont typeface="Arial" panose="020B0604020202020204" pitchFamily="34" charset="0"/>
              <a:buChar char="•"/>
            </a:pPr>
            <a:r>
              <a:rPr lang="en-US" b="1" dirty="0">
                <a:solidFill>
                  <a:srgbClr val="00B050"/>
                </a:solidFill>
                <a:latin typeface="Calibri" panose="020F0502020204030204" pitchFamily="34" charset="0"/>
                <a:cs typeface="Calibri" panose="020F0502020204030204" pitchFamily="34" charset="0"/>
                <a:sym typeface="Calibri"/>
              </a:rPr>
              <a:t>d = order of differencing (used for stationarity)</a:t>
            </a:r>
          </a:p>
          <a:p>
            <a:pPr marL="285750" lvl="0" indent="-285750">
              <a:buFont typeface="Arial" panose="020B0604020202020204" pitchFamily="34" charset="0"/>
              <a:buChar char="•"/>
            </a:pPr>
            <a:r>
              <a:rPr lang="en-US" b="1" dirty="0">
                <a:solidFill>
                  <a:srgbClr val="00B050"/>
                </a:solidFill>
                <a:latin typeface="Calibri" panose="020F0502020204030204" pitchFamily="34" charset="0"/>
                <a:cs typeface="Calibri" panose="020F0502020204030204" pitchFamily="34" charset="0"/>
                <a:sym typeface="Calibri"/>
              </a:rPr>
              <a:t>q = number of lagged errors in MA model</a:t>
            </a:r>
            <a:endParaRPr lang="en-US">
              <a:solidFill>
                <a:srgbClr val="00B050"/>
              </a:solidFill>
              <a:latin typeface="Calibri" panose="020F0502020204030204" pitchFamily="34" charset="0"/>
              <a:cs typeface="Calibri" panose="020F0502020204030204" pitchFamily="34" charset="0"/>
            </a:endParaRPr>
          </a:p>
          <a:p>
            <a:pPr marL="0" marR="0" lvl="0" indent="0" algn="l" rtl="0">
              <a:spcBef>
                <a:spcPts val="0"/>
              </a:spcBef>
              <a:spcAft>
                <a:spcPts val="0"/>
              </a:spcAft>
              <a:buClr>
                <a:schemeClr val="dk1"/>
              </a:buClr>
              <a:buSzPts val="1100"/>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ARIMA(1,0,0)  - 1st order autoregressive model</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Clr>
                <a:schemeClr val="dk1"/>
              </a:buClr>
              <a:buSzPts val="1100"/>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ARIMA(2,0,0)  - oscillations</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Clr>
                <a:schemeClr val="dk1"/>
              </a:buClr>
              <a:buSzPts val="1100"/>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ARIMA(0,1,0)  - random walk</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Clr>
                <a:schemeClr val="dk1"/>
              </a:buClr>
              <a:buSzPts val="1100"/>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ARIMA(1,1,0)  - differenced first-order autoregressive model</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Clr>
                <a:schemeClr val="dk1"/>
              </a:buClr>
              <a:buSzPts val="1100"/>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ARIMA(0,1,1)  - simple exponential smoothing: </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Clr>
                <a:schemeClr val="dk1"/>
              </a:buClr>
              <a:buSzPts val="1100"/>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ARIMA(0,1,1)  - simple exponential smoothing with growth</a:t>
            </a:r>
          </a:p>
          <a:p>
            <a:pPr marL="0" marR="0" lvl="0" indent="0" algn="l" rtl="0">
              <a:spcBef>
                <a:spcPts val="0"/>
              </a:spcBef>
              <a:spcAft>
                <a:spcPts val="0"/>
              </a:spcAft>
              <a:buClr>
                <a:schemeClr val="dk1"/>
              </a:buClr>
              <a:buSzPts val="1100"/>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ARIMA(1,1,1) - ...</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Clr>
                <a:schemeClr val="dk1"/>
              </a:buClr>
              <a:buSzPts val="1100"/>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ARIMA(0,2,1)  - linear exponential smoothing</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SzPts val="1100"/>
              <a:buNone/>
            </a:pPr>
            <a:r>
              <a:rPr lang="en-US" dirty="0">
                <a:solidFill>
                  <a:schemeClr val="dk1"/>
                </a:solidFill>
                <a:latin typeface="Calibri" panose="020F0502020204030204" pitchFamily="34" charset="0"/>
                <a:ea typeface="Calibri"/>
                <a:cs typeface="Calibri" panose="020F0502020204030204" pitchFamily="34" charset="0"/>
                <a:sym typeface="Calibri"/>
              </a:rPr>
              <a:t>ARIMA(0,2,2)  - linear exponential smoothing</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6" name="TextBox 5">
            <a:extLst>
              <a:ext uri="{FF2B5EF4-FFF2-40B4-BE49-F238E27FC236}">
                <a16:creationId xmlns:a16="http://schemas.microsoft.com/office/drawing/2014/main" id="{8180C755-DD96-C042-A638-27D59017ED9D}"/>
              </a:ext>
            </a:extLst>
          </p:cNvPr>
          <p:cNvSpPr txBox="1"/>
          <p:nvPr/>
        </p:nvSpPr>
        <p:spPr>
          <a:xfrm>
            <a:off x="-1" y="619412"/>
            <a:ext cx="7016817" cy="329320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AR</a:t>
            </a:r>
            <a:r>
              <a:rPr lang="en-US" dirty="0">
                <a:latin typeface="Calibri" panose="020F0502020204030204" pitchFamily="34" charset="0"/>
                <a:cs typeface="Calibri" panose="020F0502020204030204" pitchFamily="34" charset="0"/>
              </a:rPr>
              <a:t> = Auto-Regressive (next point as linear combination of several previous)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b="1">
                <a:solidFill>
                  <a:srgbClr val="00B0F0"/>
                </a:solidFill>
                <a:latin typeface="Calibri" panose="020F0502020204030204" pitchFamily="34" charset="0"/>
                <a:ea typeface="Menlo" panose="020B0609030804020204" pitchFamily="49" charset="0"/>
                <a:cs typeface="Calibri" panose="020F0502020204030204" pitchFamily="34" charset="0"/>
              </a:rPr>
              <a:t>Y_forward1 = B0 + B1*Y + B2*Y_lag1 + ...</a:t>
            </a:r>
            <a:endParaRPr lang="en-US" b="1" dirty="0">
              <a:solidFill>
                <a:srgbClr val="00B0F0"/>
              </a:solidFill>
              <a:latin typeface="Calibri" panose="020F0502020204030204" pitchFamily="34" charset="0"/>
              <a:ea typeface="Menlo" panose="020B0609030804020204" pitchFamily="49" charset="0"/>
              <a:cs typeface="Calibri" panose="020F0502020204030204" pitchFamily="34" charset="0"/>
            </a:endParaRPr>
          </a:p>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MA</a:t>
            </a:r>
            <a:r>
              <a:rPr lang="en-US" dirty="0">
                <a:latin typeface="Calibri" panose="020F0502020204030204" pitchFamily="34" charset="0"/>
                <a:cs typeface="Calibri" panose="020F0502020204030204" pitchFamily="34" charset="0"/>
              </a:rPr>
              <a:t> = Moving Average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b="1" dirty="0">
                <a:solidFill>
                  <a:srgbClr val="00B0F0"/>
                </a:solidFill>
                <a:latin typeface="Calibri" panose="020F0502020204030204" pitchFamily="34" charset="0"/>
                <a:ea typeface="Menlo" panose="020B0609030804020204" pitchFamily="49" charset="0"/>
                <a:cs typeface="Calibri" panose="020F0502020204030204" pitchFamily="34" charset="0"/>
              </a:rPr>
              <a:t>Y = B0 + B1*E_lag1 + B2*E_lag2 + ... + Bn*E_lagn , </a:t>
            </a:r>
            <a:br>
              <a:rPr lang="en-US" b="1" dirty="0">
                <a:solidFill>
                  <a:srgbClr val="00B0F0"/>
                </a:solidFill>
                <a:latin typeface="Calibri" panose="020F0502020204030204" pitchFamily="34" charset="0"/>
                <a:ea typeface="Menlo" panose="020B0609030804020204" pitchFamily="49" charset="0"/>
                <a:cs typeface="Calibri" panose="020F0502020204030204" pitchFamily="34" charset="0"/>
              </a:rPr>
            </a:br>
            <a:r>
              <a:rPr lang="en-US" b="1" dirty="0">
                <a:solidFill>
                  <a:srgbClr val="00B050"/>
                </a:solidFill>
                <a:latin typeface="Calibri" panose="020F0502020204030204" pitchFamily="34" charset="0"/>
                <a:ea typeface="Menlo" panose="020B0609030804020204" pitchFamily="49" charset="0"/>
                <a:cs typeface="Calibri" panose="020F0502020204030204" pitchFamily="34" charset="0"/>
              </a:rPr>
              <a:t>  where "E" =  residual errors (which change as we iteratively train the model)</a:t>
            </a:r>
          </a:p>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"I"</a:t>
            </a:r>
            <a:r>
              <a:rPr lang="en-US" dirty="0">
                <a:latin typeface="Calibri" panose="020F0502020204030204" pitchFamily="34" charset="0"/>
                <a:cs typeface="Calibri" panose="020F0502020204030204" pitchFamily="34" charset="0"/>
              </a:rPr>
              <a:t> = Integrated (use differences to remove trend while modeling):</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b="1">
                <a:solidFill>
                  <a:srgbClr val="00B0F0"/>
                </a:solidFill>
                <a:latin typeface="Calibri" panose="020F0502020204030204" pitchFamily="34" charset="0"/>
                <a:ea typeface="Menlo" panose="020B0609030804020204" pitchFamily="49" charset="0"/>
                <a:cs typeface="Calibri" panose="020F0502020204030204" pitchFamily="34" charset="0"/>
              </a:rPr>
              <a:t>Y_forward1 - Y = B0 + B1*(Y - Y_lag1) + B2*(Y_lag1 - Y_lag2) + ...</a:t>
            </a:r>
          </a:p>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ARMA</a:t>
            </a:r>
            <a:r>
              <a:rPr lang="en-US" dirty="0">
                <a:latin typeface="Calibri" panose="020F0502020204030204" pitchFamily="34" charset="0"/>
                <a:cs typeface="Calibri" panose="020F0502020204030204" pitchFamily="34" charset="0"/>
              </a:rPr>
              <a:t> = AR + MA = Auto Regressive Moving Average model</a:t>
            </a:r>
          </a:p>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ARIMA</a:t>
            </a:r>
            <a:r>
              <a:rPr lang="en-US" dirty="0">
                <a:latin typeface="Calibri" panose="020F0502020204030204" pitchFamily="34" charset="0"/>
                <a:cs typeface="Calibri" panose="020F0502020204030204" pitchFamily="34" charset="0"/>
              </a:rPr>
              <a:t> = AR + I + MA = Auto-Regressive Integrated Moving Average model</a:t>
            </a:r>
          </a:p>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 eXogenous variables (additional variables, think "</a:t>
            </a:r>
            <a:r>
              <a:rPr lang="en-US" dirty="0">
                <a:solidFill>
                  <a:srgbClr val="00B0F0"/>
                </a:solidFill>
                <a:latin typeface="Calibri" panose="020F0502020204030204" pitchFamily="34" charset="0"/>
                <a:cs typeface="Calibri" panose="020F0502020204030204" pitchFamily="34" charset="0"/>
              </a:rPr>
              <a:t>multivariate regression</a:t>
            </a:r>
            <a:r>
              <a:rPr lang="en-US"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ARIMAX</a:t>
            </a:r>
            <a:r>
              <a:rPr lang="en-US" dirty="0">
                <a:latin typeface="Calibri" panose="020F0502020204030204" pitchFamily="34" charset="0"/>
                <a:cs typeface="Calibri" panose="020F0502020204030204" pitchFamily="34" charset="0"/>
              </a:rPr>
              <a:t> = ARIMA with exogenous variables. An exogenous variable is a covariate that influence the observed time-series values</a:t>
            </a:r>
          </a:p>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SARIMAX</a:t>
            </a:r>
            <a:r>
              <a:rPr lang="en-US" dirty="0">
                <a:latin typeface="Calibri" panose="020F0502020204030204" pitchFamily="34" charset="0"/>
                <a:cs typeface="Calibri" panose="020F0502020204030204" pitchFamily="34" charset="0"/>
              </a:rPr>
              <a:t> = Seasonal ARIMAX – includes seasonal factors</a:t>
            </a:r>
          </a:p>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ACF</a:t>
            </a:r>
            <a:r>
              <a:rPr lang="en-US" dirty="0">
                <a:latin typeface="Calibri" panose="020F0502020204030204" pitchFamily="34" charset="0"/>
                <a:cs typeface="Calibri" panose="020F0502020204030204" pitchFamily="34" charset="0"/>
              </a:rPr>
              <a:t> = Auto-Correlation Function</a:t>
            </a:r>
          </a:p>
          <a:p>
            <a:pPr marL="285750" indent="-285750">
              <a:buFont typeface="Arial" panose="020B0604020202020204" pitchFamily="34" charset="0"/>
              <a:buChar char="•"/>
            </a:pPr>
            <a:r>
              <a:rPr lang="en-US" b="1" dirty="0">
                <a:solidFill>
                  <a:srgbClr val="FF0000"/>
                </a:solidFill>
                <a:latin typeface="Calibri" panose="020F0502020204030204" pitchFamily="34" charset="0"/>
                <a:cs typeface="Calibri" panose="020F0502020204030204" pitchFamily="34" charset="0"/>
              </a:rPr>
              <a:t>PACF</a:t>
            </a:r>
            <a:r>
              <a:rPr lang="en-US" dirty="0">
                <a:latin typeface="Calibri" panose="020F0502020204030204" pitchFamily="34" charset="0"/>
                <a:cs typeface="Calibri" panose="020F0502020204030204" pitchFamily="34" charset="0"/>
              </a:rPr>
              <a:t> = Partial ACF </a:t>
            </a:r>
          </a:p>
        </p:txBody>
      </p:sp>
      <p:sp>
        <p:nvSpPr>
          <p:cNvPr id="7" name="TextBox 6">
            <a:extLst>
              <a:ext uri="{FF2B5EF4-FFF2-40B4-BE49-F238E27FC236}">
                <a16:creationId xmlns:a16="http://schemas.microsoft.com/office/drawing/2014/main" id="{A080A7CF-07C5-414D-81FC-46AC439CAC30}"/>
              </a:ext>
            </a:extLst>
          </p:cNvPr>
          <p:cNvSpPr txBox="1"/>
          <p:nvPr/>
        </p:nvSpPr>
        <p:spPr>
          <a:xfrm>
            <a:off x="7273755" y="4448896"/>
            <a:ext cx="1311965" cy="304800"/>
          </a:xfrm>
          <a:prstGeom prst="rect">
            <a:avLst/>
          </a:prstGeom>
          <a:noFill/>
        </p:spPr>
        <p:txBody>
          <a:bodyPr wrap="square" rtlCol="0">
            <a:spAutoFit/>
          </a:bodyPr>
          <a:lstStyle/>
          <a:p>
            <a:r>
              <a:rPr lang="en-US" b="1" dirty="0">
                <a:solidFill>
                  <a:srgbClr val="0000FF"/>
                </a:solidFill>
                <a:latin typeface="Calibri" panose="020F0502020204030204" pitchFamily="34" charset="0"/>
                <a:cs typeface="Calibri" panose="020F0502020204030204" pitchFamily="34" charset="0"/>
              </a:rPr>
              <a:t>SARIMAX</a:t>
            </a:r>
          </a:p>
        </p:txBody>
      </p:sp>
      <p:pic>
        <p:nvPicPr>
          <p:cNvPr id="1032" name="Picture 8">
            <a:extLst>
              <a:ext uri="{FF2B5EF4-FFF2-40B4-BE49-F238E27FC236}">
                <a16:creationId xmlns:a16="http://schemas.microsoft.com/office/drawing/2014/main" id="{659F6FA5-4E2F-8C42-88FD-B0170927BD79}"/>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353701" y="4753696"/>
            <a:ext cx="4751672" cy="1874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565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98612" y="1"/>
            <a:ext cx="3815466" cy="65890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000"/>
              <a:buFont typeface="Calibri"/>
              <a:buNone/>
            </a:pPr>
            <a:r>
              <a:rPr lang="en-US" sz="2800" b="1" i="0" u="none" strike="noStrike" cap="none" dirty="0">
                <a:solidFill>
                  <a:schemeClr val="dk1"/>
                </a:solidFill>
                <a:latin typeface="Calibri"/>
                <a:ea typeface="Calibri"/>
                <a:cs typeface="Calibri"/>
                <a:sym typeface="Calibri"/>
              </a:rPr>
              <a:t>Monte Carlo Examples:</a:t>
            </a:r>
            <a:endParaRPr sz="2800" b="1" i="0" u="none" strike="noStrike" cap="none" dirty="0">
              <a:solidFill>
                <a:schemeClr val="dk1"/>
              </a:solidFill>
              <a:latin typeface="Calibri"/>
              <a:ea typeface="Calibri"/>
              <a:cs typeface="Calibri"/>
              <a:sym typeface="Calibri"/>
            </a:endParaRPr>
          </a:p>
        </p:txBody>
      </p:sp>
      <p:pic>
        <p:nvPicPr>
          <p:cNvPr id="104" name="Google Shape;104;p14"/>
          <p:cNvPicPr preferRelativeResize="0"/>
          <p:nvPr/>
        </p:nvPicPr>
        <p:blipFill rotWithShape="1">
          <a:blip r:embed="rId3">
            <a:alphaModFix/>
          </a:blip>
          <a:srcRect/>
          <a:stretch/>
        </p:blipFill>
        <p:spPr>
          <a:xfrm>
            <a:off x="5980535" y="1559856"/>
            <a:ext cx="4983749" cy="3818965"/>
          </a:xfrm>
          <a:prstGeom prst="rect">
            <a:avLst/>
          </a:prstGeom>
          <a:noFill/>
          <a:ln>
            <a:noFill/>
          </a:ln>
        </p:spPr>
      </p:pic>
      <p:pic>
        <p:nvPicPr>
          <p:cNvPr id="105" name="Google Shape;105;p14"/>
          <p:cNvPicPr preferRelativeResize="0"/>
          <p:nvPr/>
        </p:nvPicPr>
        <p:blipFill rotWithShape="1">
          <a:blip r:embed="rId4">
            <a:alphaModFix/>
          </a:blip>
          <a:srcRect/>
          <a:stretch/>
        </p:blipFill>
        <p:spPr>
          <a:xfrm>
            <a:off x="240179" y="1958038"/>
            <a:ext cx="5454274" cy="2627406"/>
          </a:xfrm>
          <a:prstGeom prst="rect">
            <a:avLst/>
          </a:prstGeom>
          <a:noFill/>
          <a:ln>
            <a:noFill/>
          </a:ln>
        </p:spPr>
      </p:pic>
      <p:sp>
        <p:nvSpPr>
          <p:cNvPr id="106" name="Google Shape;106;p14"/>
          <p:cNvSpPr txBox="1"/>
          <p:nvPr/>
        </p:nvSpPr>
        <p:spPr>
          <a:xfrm>
            <a:off x="342236" y="4969001"/>
            <a:ext cx="3733888"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panose="020F0502020204030204" pitchFamily="34" charset="0"/>
                <a:ea typeface="Calibri"/>
                <a:cs typeface="Calibri" panose="020F0502020204030204" pitchFamily="34" charset="0"/>
                <a:sym typeface="Calibri"/>
              </a:rPr>
              <a:t>In the example above relative error is ~1/sqrt(N) </a:t>
            </a:r>
            <a:endParaRPr dirty="0">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dirty="0">
                <a:solidFill>
                  <a:schemeClr val="dk1"/>
                </a:solidFill>
                <a:latin typeface="Calibri" panose="020F0502020204030204" pitchFamily="34" charset="0"/>
                <a:ea typeface="Calibri"/>
                <a:cs typeface="Calibri" panose="020F0502020204030204" pitchFamily="34" charset="0"/>
                <a:sym typeface="Calibri"/>
              </a:rPr>
              <a:t>      = 1/sqrt(259.0) = 0.062  (or ~6%)</a:t>
            </a:r>
            <a:endParaRPr dirty="0">
              <a:solidFill>
                <a:schemeClr val="dk1"/>
              </a:solidFill>
              <a:latin typeface="Calibri" panose="020F0502020204030204" pitchFamily="34" charset="0"/>
              <a:ea typeface="Calibri"/>
              <a:cs typeface="Calibri" panose="020F0502020204030204" pitchFamily="34" charset="0"/>
              <a:sym typeface="Calibri"/>
            </a:endParaRPr>
          </a:p>
        </p:txBody>
      </p:sp>
      <p:cxnSp>
        <p:nvCxnSpPr>
          <p:cNvPr id="107" name="Google Shape;107;p14"/>
          <p:cNvCxnSpPr/>
          <p:nvPr/>
        </p:nvCxnSpPr>
        <p:spPr>
          <a:xfrm>
            <a:off x="6333565" y="3657598"/>
            <a:ext cx="5715000" cy="0"/>
          </a:xfrm>
          <a:prstGeom prst="straightConnector1">
            <a:avLst/>
          </a:prstGeom>
          <a:noFill/>
          <a:ln w="9525" cap="flat" cmpd="sng">
            <a:solidFill>
              <a:schemeClr val="accent1"/>
            </a:solidFill>
            <a:prstDash val="solid"/>
            <a:miter lim="800000"/>
            <a:headEnd type="none" w="sm" len="sm"/>
            <a:tailEnd type="none" w="sm" len="sm"/>
          </a:ln>
        </p:spPr>
      </p:cxnSp>
      <p:sp>
        <p:nvSpPr>
          <p:cNvPr id="108" name="Google Shape;108;p14"/>
          <p:cNvSpPr/>
          <p:nvPr/>
        </p:nvSpPr>
        <p:spPr>
          <a:xfrm>
            <a:off x="10954373" y="2070847"/>
            <a:ext cx="1160777" cy="2705682"/>
          </a:xfrm>
          <a:custGeom>
            <a:avLst/>
            <a:gdLst/>
            <a:ahLst/>
            <a:cxnLst/>
            <a:rect l="l" t="t" r="r" b="b"/>
            <a:pathLst>
              <a:path w="120000" h="120000" extrusionOk="0">
                <a:moveTo>
                  <a:pt x="514" y="0"/>
                </a:moveTo>
                <a:cubicBezTo>
                  <a:pt x="2252" y="4025"/>
                  <a:pt x="3990" y="8051"/>
                  <a:pt x="8855" y="12524"/>
                </a:cubicBezTo>
                <a:cubicBezTo>
                  <a:pt x="13721" y="16997"/>
                  <a:pt x="23683" y="23358"/>
                  <a:pt x="29707" y="26837"/>
                </a:cubicBezTo>
                <a:cubicBezTo>
                  <a:pt x="35731" y="30316"/>
                  <a:pt x="38280" y="31111"/>
                  <a:pt x="44999" y="33397"/>
                </a:cubicBezTo>
                <a:cubicBezTo>
                  <a:pt x="51718" y="35684"/>
                  <a:pt x="61681" y="38268"/>
                  <a:pt x="70022" y="40554"/>
                </a:cubicBezTo>
                <a:cubicBezTo>
                  <a:pt x="78362" y="42840"/>
                  <a:pt x="87167" y="44729"/>
                  <a:pt x="95044" y="47114"/>
                </a:cubicBezTo>
                <a:cubicBezTo>
                  <a:pt x="102922" y="49500"/>
                  <a:pt x="114274" y="51389"/>
                  <a:pt x="117286" y="54868"/>
                </a:cubicBezTo>
                <a:cubicBezTo>
                  <a:pt x="120298" y="58346"/>
                  <a:pt x="122847" y="62919"/>
                  <a:pt x="113116" y="67988"/>
                </a:cubicBezTo>
                <a:cubicBezTo>
                  <a:pt x="103385" y="73058"/>
                  <a:pt x="74655" y="80711"/>
                  <a:pt x="58900" y="85284"/>
                </a:cubicBezTo>
                <a:cubicBezTo>
                  <a:pt x="43145" y="89856"/>
                  <a:pt x="27159" y="91546"/>
                  <a:pt x="18586" y="95422"/>
                </a:cubicBezTo>
                <a:cubicBezTo>
                  <a:pt x="10014" y="99299"/>
                  <a:pt x="10477" y="104666"/>
                  <a:pt x="7465" y="108543"/>
                </a:cubicBezTo>
                <a:cubicBezTo>
                  <a:pt x="4453" y="112419"/>
                  <a:pt x="1673" y="116793"/>
                  <a:pt x="514" y="118682"/>
                </a:cubicBezTo>
                <a:cubicBezTo>
                  <a:pt x="-643" y="120570"/>
                  <a:pt x="514" y="119874"/>
                  <a:pt x="514" y="119874"/>
                </a:cubicBezTo>
              </a:path>
            </a:pathLst>
          </a:cu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F5E5BCC9-D4DE-DA4B-8902-7FE2DC3D025B}"/>
              </a:ext>
            </a:extLst>
          </p:cNvPr>
          <p:cNvSpPr txBox="1"/>
          <p:nvPr/>
        </p:nvSpPr>
        <p:spPr>
          <a:xfrm>
            <a:off x="6435622" y="5615332"/>
            <a:ext cx="4048220"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MCMC – Markov Chain Monte Carlo (random walk)</a:t>
            </a:r>
          </a:p>
        </p:txBody>
      </p:sp>
    </p:spTree>
    <p:extLst>
      <p:ext uri="{BB962C8B-B14F-4D97-AF65-F5344CB8AC3E}">
        <p14:creationId xmlns:p14="http://schemas.microsoft.com/office/powerpoint/2010/main" val="48052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a:off x="0" y="132709"/>
            <a:ext cx="4025590" cy="480091"/>
          </a:xfrm>
          <a:prstGeom prst="rect">
            <a:avLst/>
          </a:prstGeom>
          <a:noFill/>
          <a:ln>
            <a:noFill/>
          </a:ln>
        </p:spPr>
        <p:txBody>
          <a:bodyPr spcFirstLastPara="1" wrap="square" lIns="91425" tIns="45700" rIns="91425" bIns="45700" anchor="ctr" anchorCtr="0">
            <a:spAutoFit/>
          </a:bodyPr>
          <a:lstStyle/>
          <a:p>
            <a:pPr marL="0" marR="0" lvl="0" indent="0" algn="l" rtl="0">
              <a:lnSpc>
                <a:spcPct val="90000"/>
              </a:lnSpc>
              <a:spcBef>
                <a:spcPts val="0"/>
              </a:spcBef>
              <a:spcAft>
                <a:spcPts val="0"/>
              </a:spcAft>
              <a:buClr>
                <a:schemeClr val="dk1"/>
              </a:buClr>
              <a:buSzPts val="4400"/>
              <a:buFont typeface="Calibri"/>
              <a:buNone/>
            </a:pPr>
            <a:r>
              <a:rPr lang="en-US" sz="2800" b="1" i="0" u="none" strike="noStrike" cap="none" dirty="0">
                <a:solidFill>
                  <a:schemeClr val="dk1"/>
                </a:solidFill>
                <a:latin typeface="Calibri" panose="020F0502020204030204" pitchFamily="34" charset="0"/>
                <a:cs typeface="Calibri" panose="020F0502020204030204" pitchFamily="34" charset="0"/>
                <a:sym typeface="Calibri"/>
              </a:rPr>
              <a:t>What is “Monte Carlo” ?</a:t>
            </a:r>
            <a:endParaRPr sz="2800" b="1" i="0" u="none" strike="noStrike" cap="none" dirty="0">
              <a:solidFill>
                <a:schemeClr val="dk1"/>
              </a:solidFill>
              <a:latin typeface="Calibri" panose="020F0502020204030204" pitchFamily="34" charset="0"/>
              <a:cs typeface="Calibri" panose="020F0502020204030204" pitchFamily="34" charset="0"/>
              <a:sym typeface="Calibri"/>
            </a:endParaRPr>
          </a:p>
        </p:txBody>
      </p:sp>
      <p:sp>
        <p:nvSpPr>
          <p:cNvPr id="89" name="Google Shape;89;p13"/>
          <p:cNvSpPr txBox="1"/>
          <p:nvPr/>
        </p:nvSpPr>
        <p:spPr>
          <a:xfrm>
            <a:off x="5767774" y="2072208"/>
            <a:ext cx="6233270" cy="2893059"/>
          </a:xfrm>
          <a:prstGeom prst="rect">
            <a:avLst/>
          </a:prstGeom>
          <a:noFill/>
          <a:ln>
            <a:noFill/>
          </a:ln>
        </p:spPr>
        <p:txBody>
          <a:bodyPr spcFirstLastPara="1" wrap="square" lIns="91425" tIns="45700" rIns="91425" bIns="45700" anchor="t" anchorCtr="0">
            <a:spAutoFit/>
          </a:bodyPr>
          <a:lstStyle/>
          <a:p>
            <a:pPr lvl="0"/>
            <a:r>
              <a:rPr lang="en-US" b="1" dirty="0">
                <a:solidFill>
                  <a:srgbClr val="0070C0"/>
                </a:solidFill>
                <a:latin typeface="Calibri" panose="020F0502020204030204" pitchFamily="34" charset="0"/>
                <a:ea typeface="Calibri"/>
                <a:cs typeface="Calibri" panose="020F0502020204030204" pitchFamily="34" charset="0"/>
                <a:sym typeface="Calibri"/>
              </a:rPr>
              <a:t>Monte Carlo</a:t>
            </a:r>
            <a:r>
              <a:rPr lang="en-US" b="0" i="0" u="none" strike="noStrike" cap="none" dirty="0">
                <a:solidFill>
                  <a:schemeClr val="dk1"/>
                </a:solidFill>
                <a:latin typeface="Calibri" panose="020F0502020204030204" pitchFamily="34" charset="0"/>
                <a:ea typeface="Calibri"/>
                <a:cs typeface="Calibri" panose="020F0502020204030204" pitchFamily="34" charset="0"/>
                <a:sym typeface="Calibri"/>
              </a:rPr>
              <a:t> method - use random sampling to obtain numerical results. It was </a:t>
            </a:r>
            <a:r>
              <a:rPr lang="en-US" dirty="0">
                <a:solidFill>
                  <a:schemeClr val="dk1"/>
                </a:solidFill>
                <a:latin typeface="Calibri" panose="020F0502020204030204" pitchFamily="34" charset="0"/>
                <a:ea typeface="Calibri"/>
                <a:cs typeface="Calibri" panose="020F0502020204030204" pitchFamily="34" charset="0"/>
                <a:sym typeface="Calibri"/>
              </a:rPr>
              <a:t>invented in the late 1940s by </a:t>
            </a:r>
            <a:r>
              <a:rPr lang="en-US" b="1" dirty="0">
                <a:solidFill>
                  <a:srgbClr val="FF0000"/>
                </a:solidFill>
                <a:latin typeface="Calibri" panose="020F0502020204030204" pitchFamily="34" charset="0"/>
                <a:ea typeface="Calibri"/>
                <a:cs typeface="Calibri" panose="020F0502020204030204" pitchFamily="34" charset="0"/>
                <a:sym typeface="Calibri"/>
              </a:rPr>
              <a:t>Stanislaw </a:t>
            </a:r>
            <a:r>
              <a:rPr lang="en-US" b="1" dirty="0" err="1">
                <a:solidFill>
                  <a:srgbClr val="FF0000"/>
                </a:solidFill>
                <a:latin typeface="Calibri" panose="020F0502020204030204" pitchFamily="34" charset="0"/>
                <a:ea typeface="Calibri"/>
                <a:cs typeface="Calibri" panose="020F0502020204030204" pitchFamily="34" charset="0"/>
                <a:sym typeface="Calibri"/>
              </a:rPr>
              <a:t>Ulam</a:t>
            </a:r>
            <a:r>
              <a:rPr lang="en-US" dirty="0">
                <a:solidFill>
                  <a:schemeClr val="dk1"/>
                </a:solidFill>
                <a:latin typeface="Calibri" panose="020F0502020204030204" pitchFamily="34" charset="0"/>
                <a:ea typeface="Calibri"/>
                <a:cs typeface="Calibri" panose="020F0502020204030204" pitchFamily="34" charset="0"/>
                <a:sym typeface="Calibri"/>
              </a:rPr>
              <a:t>, while he was working on nuclear weapons projects at the Los Alamos National Laboratory. </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dirty="0">
              <a:solidFill>
                <a:schemeClr val="dk1"/>
              </a:solidFill>
              <a:latin typeface="Calibri" panose="020F0502020204030204" pitchFamily="34" charset="0"/>
              <a:ea typeface="Calibri"/>
              <a:cs typeface="Calibri" panose="020F0502020204030204" pitchFamily="34" charset="0"/>
              <a:sym typeface="Calibri"/>
            </a:endParaRPr>
          </a:p>
          <a:p>
            <a:pPr lvl="0"/>
            <a:r>
              <a:rPr lang="en-US" b="1" dirty="0">
                <a:solidFill>
                  <a:srgbClr val="FF0000"/>
                </a:solidFill>
                <a:latin typeface="Calibri" panose="020F0502020204030204" pitchFamily="34" charset="0"/>
                <a:ea typeface="Calibri"/>
                <a:cs typeface="Calibri" panose="020F0502020204030204" pitchFamily="34" charset="0"/>
                <a:sym typeface="Calibri"/>
              </a:rPr>
              <a:t>Nicholas Metropolis</a:t>
            </a:r>
            <a:r>
              <a:rPr lang="en-US" dirty="0">
                <a:solidFill>
                  <a:schemeClr val="dk1"/>
                </a:solidFill>
                <a:latin typeface="Calibri" panose="020F0502020204030204" pitchFamily="34" charset="0"/>
                <a:ea typeface="Calibri"/>
                <a:cs typeface="Calibri" panose="020F0502020204030204" pitchFamily="34" charset="0"/>
                <a:sym typeface="Calibri"/>
              </a:rPr>
              <a:t>  has suggested using the name </a:t>
            </a:r>
            <a:r>
              <a:rPr lang="en-US" b="1" dirty="0">
                <a:solidFill>
                  <a:srgbClr val="0070C0"/>
                </a:solidFill>
                <a:latin typeface="Calibri" panose="020F0502020204030204" pitchFamily="34" charset="0"/>
                <a:ea typeface="Calibri"/>
                <a:cs typeface="Calibri" panose="020F0502020204030204" pitchFamily="34" charset="0"/>
                <a:sym typeface="Calibri"/>
              </a:rPr>
              <a:t>Monte Carlo</a:t>
            </a:r>
            <a:r>
              <a:rPr lang="en-US" dirty="0">
                <a:solidFill>
                  <a:schemeClr val="dk1"/>
                </a:solidFill>
                <a:latin typeface="Calibri" panose="020F0502020204030204" pitchFamily="34" charset="0"/>
                <a:ea typeface="Calibri"/>
                <a:cs typeface="Calibri" panose="020F0502020204030204" pitchFamily="34" charset="0"/>
                <a:sym typeface="Calibri"/>
              </a:rPr>
              <a:t>, which refers to the </a:t>
            </a:r>
            <a:r>
              <a:rPr lang="en-US" b="1" dirty="0">
                <a:solidFill>
                  <a:srgbClr val="0070C0"/>
                </a:solidFill>
                <a:latin typeface="Calibri" panose="020F0502020204030204" pitchFamily="34" charset="0"/>
                <a:ea typeface="Calibri"/>
                <a:cs typeface="Calibri" panose="020F0502020204030204" pitchFamily="34" charset="0"/>
                <a:sym typeface="Calibri"/>
              </a:rPr>
              <a:t>Monte Carlo</a:t>
            </a:r>
            <a:r>
              <a:rPr lang="en-US" dirty="0">
                <a:solidFill>
                  <a:schemeClr val="dk1"/>
                </a:solidFill>
                <a:latin typeface="Calibri" panose="020F0502020204030204" pitchFamily="34" charset="0"/>
                <a:ea typeface="Calibri"/>
                <a:cs typeface="Calibri" panose="020F0502020204030204" pitchFamily="34" charset="0"/>
                <a:sym typeface="Calibri"/>
              </a:rPr>
              <a:t> Casino in Monaco.</a:t>
            </a:r>
          </a:p>
          <a:p>
            <a:pPr marL="0" marR="0" lvl="0" indent="0" algn="l" rtl="0">
              <a:spcBef>
                <a:spcPts val="0"/>
              </a:spcBef>
              <a:spcAft>
                <a:spcPts val="0"/>
              </a:spcAft>
              <a:buNone/>
            </a:pPr>
            <a:endParaRPr dirty="0">
              <a:solidFill>
                <a:schemeClr val="dk1"/>
              </a:solidFill>
              <a:latin typeface="Calibri" panose="020F0502020204030204" pitchFamily="34" charset="0"/>
              <a:ea typeface="Calibri"/>
              <a:cs typeface="Calibri" panose="020F0502020204030204" pitchFamily="34" charset="0"/>
              <a:sym typeface="Calibri"/>
            </a:endParaRPr>
          </a:p>
          <a:p>
            <a:pPr lvl="0"/>
            <a:r>
              <a:rPr lang="en-US" b="1" dirty="0">
                <a:solidFill>
                  <a:srgbClr val="0070C0"/>
                </a:solidFill>
                <a:latin typeface="Calibri" panose="020F0502020204030204" pitchFamily="34" charset="0"/>
                <a:ea typeface="Calibri"/>
                <a:cs typeface="Calibri" panose="020F0502020204030204" pitchFamily="34" charset="0"/>
                <a:sym typeface="Calibri"/>
              </a:rPr>
              <a:t>Monte Carlo</a:t>
            </a:r>
            <a:r>
              <a:rPr lang="en-US" dirty="0">
                <a:solidFill>
                  <a:schemeClr val="dk1"/>
                </a:solidFill>
                <a:latin typeface="Calibri" panose="020F0502020204030204" pitchFamily="34" charset="0"/>
                <a:ea typeface="Calibri"/>
                <a:cs typeface="Calibri" panose="020F0502020204030204" pitchFamily="34" charset="0"/>
                <a:sym typeface="Calibri"/>
              </a:rPr>
              <a:t> officially refers to an administrative area of the Principality of Monaco, specifically the ward of Monte Carlo/</a:t>
            </a:r>
            <a:r>
              <a:rPr lang="en-US" dirty="0" err="1">
                <a:solidFill>
                  <a:schemeClr val="dk1"/>
                </a:solidFill>
                <a:latin typeface="Calibri" panose="020F0502020204030204" pitchFamily="34" charset="0"/>
                <a:ea typeface="Calibri"/>
                <a:cs typeface="Calibri" panose="020F0502020204030204" pitchFamily="34" charset="0"/>
                <a:sym typeface="Calibri"/>
              </a:rPr>
              <a:t>Spélugues</a:t>
            </a:r>
            <a:r>
              <a:rPr lang="en-US" dirty="0">
                <a:solidFill>
                  <a:schemeClr val="dk1"/>
                </a:solidFill>
                <a:latin typeface="Calibri" panose="020F0502020204030204" pitchFamily="34" charset="0"/>
                <a:ea typeface="Calibri"/>
                <a:cs typeface="Calibri" panose="020F0502020204030204" pitchFamily="34" charset="0"/>
                <a:sym typeface="Calibri"/>
              </a:rPr>
              <a:t>, where the </a:t>
            </a:r>
            <a:r>
              <a:rPr lang="en-US" b="1" dirty="0">
                <a:solidFill>
                  <a:srgbClr val="0070C0"/>
                </a:solidFill>
                <a:latin typeface="Calibri" panose="020F0502020204030204" pitchFamily="34" charset="0"/>
                <a:ea typeface="Calibri"/>
                <a:cs typeface="Calibri" panose="020F0502020204030204" pitchFamily="34" charset="0"/>
                <a:sym typeface="Calibri"/>
              </a:rPr>
              <a:t>Monte Carlo</a:t>
            </a:r>
            <a:r>
              <a:rPr lang="en-US" dirty="0">
                <a:solidFill>
                  <a:schemeClr val="dk1"/>
                </a:solidFill>
                <a:latin typeface="Calibri" panose="020F0502020204030204" pitchFamily="34" charset="0"/>
                <a:ea typeface="Calibri"/>
                <a:cs typeface="Calibri" panose="020F0502020204030204" pitchFamily="34" charset="0"/>
                <a:sym typeface="Calibri"/>
              </a:rPr>
              <a:t> Casino is located. </a:t>
            </a: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dirty="0">
                <a:solidFill>
                  <a:schemeClr val="dk1"/>
                </a:solidFill>
                <a:latin typeface="Calibri" panose="020F0502020204030204" pitchFamily="34" charset="0"/>
                <a:ea typeface="Calibri"/>
                <a:cs typeface="Calibri" panose="020F0502020204030204" pitchFamily="34" charset="0"/>
                <a:sym typeface="Calibri"/>
              </a:rPr>
              <a:t>Casino’s name “</a:t>
            </a:r>
            <a:r>
              <a:rPr lang="en-US" b="1" dirty="0">
                <a:solidFill>
                  <a:srgbClr val="FF0000"/>
                </a:solidFill>
                <a:latin typeface="Calibri" panose="020F0502020204030204" pitchFamily="34" charset="0"/>
                <a:ea typeface="Calibri"/>
                <a:cs typeface="Calibri" panose="020F0502020204030204" pitchFamily="34" charset="0"/>
                <a:sym typeface="Calibri"/>
              </a:rPr>
              <a:t>Monte Carlo</a:t>
            </a:r>
            <a:r>
              <a:rPr lang="en-US" dirty="0">
                <a:solidFill>
                  <a:schemeClr val="dk1"/>
                </a:solidFill>
                <a:latin typeface="Calibri" panose="020F0502020204030204" pitchFamily="34" charset="0"/>
                <a:ea typeface="Calibri"/>
                <a:cs typeface="Calibri" panose="020F0502020204030204" pitchFamily="34" charset="0"/>
                <a:sym typeface="Calibri"/>
              </a:rPr>
              <a:t>” means literally "</a:t>
            </a:r>
            <a:r>
              <a:rPr lang="en-US" b="1" dirty="0">
                <a:solidFill>
                  <a:srgbClr val="FF0000"/>
                </a:solidFill>
                <a:latin typeface="Calibri" panose="020F0502020204030204" pitchFamily="34" charset="0"/>
                <a:ea typeface="Calibri"/>
                <a:cs typeface="Calibri" panose="020F0502020204030204" pitchFamily="34" charset="0"/>
                <a:sym typeface="Calibri"/>
              </a:rPr>
              <a:t>Mount Charles</a:t>
            </a:r>
            <a:r>
              <a:rPr lang="en-US" dirty="0">
                <a:solidFill>
                  <a:schemeClr val="dk1"/>
                </a:solidFill>
                <a:latin typeface="Calibri" panose="020F0502020204030204" pitchFamily="34" charset="0"/>
                <a:ea typeface="Calibri"/>
                <a:cs typeface="Calibri" panose="020F0502020204030204" pitchFamily="34" charset="0"/>
                <a:sym typeface="Calibri"/>
              </a:rPr>
              <a:t>”. It was chosen in 1863 in honor of Charles III, Prince of Monaco.</a:t>
            </a:r>
            <a:endParaRPr dirty="0">
              <a:solidFill>
                <a:schemeClr val="dk1"/>
              </a:solidFill>
              <a:latin typeface="Calibri" panose="020F0502020204030204" pitchFamily="34" charset="0"/>
              <a:ea typeface="Calibri"/>
              <a:cs typeface="Calibri" panose="020F0502020204030204" pitchFamily="34" charset="0"/>
              <a:sym typeface="Calibri"/>
            </a:endParaRPr>
          </a:p>
        </p:txBody>
      </p:sp>
      <p:pic>
        <p:nvPicPr>
          <p:cNvPr id="90" name="Google Shape;90;p13"/>
          <p:cNvPicPr preferRelativeResize="0"/>
          <p:nvPr/>
        </p:nvPicPr>
        <p:blipFill rotWithShape="1">
          <a:blip r:embed="rId3">
            <a:alphaModFix/>
          </a:blip>
          <a:srcRect/>
          <a:stretch/>
        </p:blipFill>
        <p:spPr>
          <a:xfrm>
            <a:off x="0" y="5372131"/>
            <a:ext cx="2666451" cy="1485870"/>
          </a:xfrm>
          <a:prstGeom prst="rect">
            <a:avLst/>
          </a:prstGeom>
          <a:noFill/>
          <a:ln>
            <a:noFill/>
          </a:ln>
        </p:spPr>
      </p:pic>
      <p:pic>
        <p:nvPicPr>
          <p:cNvPr id="91" name="Google Shape;91;p13"/>
          <p:cNvPicPr preferRelativeResize="0"/>
          <p:nvPr/>
        </p:nvPicPr>
        <p:blipFill rotWithShape="1">
          <a:blip r:embed="rId4">
            <a:alphaModFix/>
          </a:blip>
          <a:srcRect/>
          <a:stretch/>
        </p:blipFill>
        <p:spPr>
          <a:xfrm>
            <a:off x="2813325" y="5372131"/>
            <a:ext cx="1868300" cy="1262643"/>
          </a:xfrm>
          <a:prstGeom prst="rect">
            <a:avLst/>
          </a:prstGeom>
          <a:noFill/>
          <a:ln>
            <a:noFill/>
          </a:ln>
        </p:spPr>
      </p:pic>
      <p:pic>
        <p:nvPicPr>
          <p:cNvPr id="92" name="Google Shape;92;p13"/>
          <p:cNvPicPr preferRelativeResize="0"/>
          <p:nvPr/>
        </p:nvPicPr>
        <p:blipFill rotWithShape="1">
          <a:blip r:embed="rId5">
            <a:alphaModFix/>
          </a:blip>
          <a:srcRect/>
          <a:stretch/>
        </p:blipFill>
        <p:spPr>
          <a:xfrm>
            <a:off x="83291" y="4112025"/>
            <a:ext cx="2030506" cy="853242"/>
          </a:xfrm>
          <a:prstGeom prst="rect">
            <a:avLst/>
          </a:prstGeom>
          <a:noFill/>
          <a:ln>
            <a:noFill/>
          </a:ln>
        </p:spPr>
      </p:pic>
      <p:pic>
        <p:nvPicPr>
          <p:cNvPr id="93" name="Google Shape;93;p13"/>
          <p:cNvPicPr preferRelativeResize="0"/>
          <p:nvPr/>
        </p:nvPicPr>
        <p:blipFill rotWithShape="1">
          <a:blip r:embed="rId6">
            <a:alphaModFix/>
          </a:blip>
          <a:srcRect/>
          <a:stretch/>
        </p:blipFill>
        <p:spPr>
          <a:xfrm>
            <a:off x="121023" y="1147135"/>
            <a:ext cx="1524000" cy="1727200"/>
          </a:xfrm>
          <a:prstGeom prst="rect">
            <a:avLst/>
          </a:prstGeom>
          <a:noFill/>
          <a:ln>
            <a:noFill/>
          </a:ln>
        </p:spPr>
      </p:pic>
      <p:sp>
        <p:nvSpPr>
          <p:cNvPr id="94" name="Google Shape;94;p13"/>
          <p:cNvSpPr txBox="1"/>
          <p:nvPr/>
        </p:nvSpPr>
        <p:spPr>
          <a:xfrm>
            <a:off x="190956" y="2936712"/>
            <a:ext cx="1315844"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Stanislaw Ulam</a:t>
            </a:r>
            <a:endParaRPr>
              <a:solidFill>
                <a:schemeClr val="dk1"/>
              </a:solidFill>
              <a:latin typeface="Calibri" panose="020F0502020204030204" pitchFamily="34" charset="0"/>
              <a:ea typeface="Calibri"/>
              <a:cs typeface="Calibri" panose="020F0502020204030204" pitchFamily="34" charset="0"/>
              <a:sym typeface="Calibri"/>
            </a:endParaRPr>
          </a:p>
        </p:txBody>
      </p:sp>
      <p:pic>
        <p:nvPicPr>
          <p:cNvPr id="95" name="Google Shape;95;p13"/>
          <p:cNvPicPr preferRelativeResize="0"/>
          <p:nvPr/>
        </p:nvPicPr>
        <p:blipFill rotWithShape="1">
          <a:blip r:embed="rId7">
            <a:alphaModFix/>
          </a:blip>
          <a:srcRect/>
          <a:stretch/>
        </p:blipFill>
        <p:spPr>
          <a:xfrm>
            <a:off x="1701479" y="1147136"/>
            <a:ext cx="1351004" cy="1756928"/>
          </a:xfrm>
          <a:prstGeom prst="rect">
            <a:avLst/>
          </a:prstGeom>
          <a:noFill/>
          <a:ln>
            <a:noFill/>
          </a:ln>
        </p:spPr>
      </p:pic>
      <p:pic>
        <p:nvPicPr>
          <p:cNvPr id="96" name="Google Shape;96;p13"/>
          <p:cNvPicPr preferRelativeResize="0"/>
          <p:nvPr/>
        </p:nvPicPr>
        <p:blipFill rotWithShape="1">
          <a:blip r:embed="rId8">
            <a:alphaModFix/>
          </a:blip>
          <a:srcRect/>
          <a:stretch/>
        </p:blipFill>
        <p:spPr>
          <a:xfrm>
            <a:off x="3168438" y="1162276"/>
            <a:ext cx="1513187" cy="1741787"/>
          </a:xfrm>
          <a:prstGeom prst="rect">
            <a:avLst/>
          </a:prstGeom>
          <a:noFill/>
          <a:ln>
            <a:noFill/>
          </a:ln>
        </p:spPr>
      </p:pic>
      <p:sp>
        <p:nvSpPr>
          <p:cNvPr id="97" name="Google Shape;97;p13"/>
          <p:cNvSpPr txBox="1"/>
          <p:nvPr/>
        </p:nvSpPr>
        <p:spPr>
          <a:xfrm>
            <a:off x="1606635" y="2936712"/>
            <a:ext cx="1532227"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John von Neuman</a:t>
            </a:r>
            <a:endParaRPr>
              <a:solidFill>
                <a:schemeClr val="dk1"/>
              </a:solidFill>
              <a:latin typeface="Calibri" panose="020F0502020204030204" pitchFamily="34" charset="0"/>
              <a:ea typeface="Calibri"/>
              <a:cs typeface="Calibri" panose="020F0502020204030204" pitchFamily="34" charset="0"/>
              <a:sym typeface="Calibri"/>
            </a:endParaRPr>
          </a:p>
        </p:txBody>
      </p:sp>
      <p:sp>
        <p:nvSpPr>
          <p:cNvPr id="98" name="Google Shape;98;p13"/>
          <p:cNvSpPr txBox="1"/>
          <p:nvPr/>
        </p:nvSpPr>
        <p:spPr>
          <a:xfrm>
            <a:off x="3078426" y="2936712"/>
            <a:ext cx="1774849" cy="30773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Nicholas Metropolis</a:t>
            </a:r>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4472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p:nvPr/>
        </p:nvSpPr>
        <p:spPr>
          <a:xfrm>
            <a:off x="0" y="1"/>
            <a:ext cx="10111409" cy="504092"/>
          </a:xfrm>
          <a:prstGeom prst="rect">
            <a:avLst/>
          </a:prstGeom>
          <a:noFill/>
          <a:ln>
            <a:noFill/>
          </a:ln>
        </p:spPr>
        <p:txBody>
          <a:bodyPr spcFirstLastPara="1" wrap="square" lIns="91425" tIns="45700" rIns="91425" bIns="45700" anchor="t" anchorCtr="0">
            <a:noAutofit/>
          </a:bodyPr>
          <a:lstStyle/>
          <a:p>
            <a:pPr lvl="0"/>
            <a:r>
              <a:rPr lang="en-US" sz="3200" b="1" dirty="0">
                <a:solidFill>
                  <a:schemeClr val="dk1"/>
                </a:solidFill>
                <a:latin typeface="Calibri"/>
                <a:ea typeface="Calibri"/>
                <a:cs typeface="Calibri"/>
                <a:sym typeface="Calibri"/>
              </a:rPr>
              <a:t>Time series forecasting with Multiple Linear Regression</a:t>
            </a:r>
            <a:endParaRPr dirty="0">
              <a:solidFill>
                <a:schemeClr val="dk1"/>
              </a:solidFill>
              <a:latin typeface="Calibri"/>
              <a:ea typeface="Calibri"/>
              <a:cs typeface="Calibri"/>
              <a:sym typeface="Calibri"/>
            </a:endParaRPr>
          </a:p>
        </p:txBody>
      </p:sp>
      <p:sp>
        <p:nvSpPr>
          <p:cNvPr id="9" name="Google Shape;128;p18">
            <a:extLst>
              <a:ext uri="{FF2B5EF4-FFF2-40B4-BE49-F238E27FC236}">
                <a16:creationId xmlns:a16="http://schemas.microsoft.com/office/drawing/2014/main" id="{8F7BEC96-1F67-3A4A-BDC6-D3E7C2840DF6}"/>
              </a:ext>
            </a:extLst>
          </p:cNvPr>
          <p:cNvSpPr txBox="1"/>
          <p:nvPr/>
        </p:nvSpPr>
        <p:spPr>
          <a:xfrm>
            <a:off x="105508" y="740025"/>
            <a:ext cx="6626595" cy="2155575"/>
          </a:xfrm>
          <a:prstGeom prst="rect">
            <a:avLst/>
          </a:prstGeom>
          <a:noFill/>
          <a:ln>
            <a:noFill/>
          </a:ln>
        </p:spPr>
        <p:txBody>
          <a:bodyPr spcFirstLastPara="1" wrap="square" lIns="91425" tIns="45700" rIns="91425" bIns="45700" anchor="t" anchorCtr="0">
            <a:noAutofit/>
          </a:bodyPr>
          <a:lstStyle/>
          <a:p>
            <a:pPr lvl="0"/>
            <a:r>
              <a:rPr lang="en-US" dirty="0">
                <a:solidFill>
                  <a:schemeClr val="tx1"/>
                </a:solidFill>
                <a:latin typeface="Calibri"/>
                <a:ea typeface="Calibri"/>
                <a:cs typeface="Calibri"/>
                <a:sym typeface="Calibri"/>
              </a:rPr>
              <a:t>Use multi-dimensional linear regression to get coefficients of the model.</a:t>
            </a:r>
          </a:p>
          <a:p>
            <a:pPr lvl="0"/>
            <a:r>
              <a:rPr lang="en-US" dirty="0">
                <a:solidFill>
                  <a:schemeClr val="tx1"/>
                </a:solidFill>
                <a:latin typeface="Calibri"/>
                <a:ea typeface="Calibri"/>
                <a:cs typeface="Calibri"/>
                <a:sym typeface="Calibri"/>
              </a:rPr>
              <a:t>  .. Take quarterly values (or monthly values) – and put them into separate columns.</a:t>
            </a:r>
          </a:p>
          <a:p>
            <a:pPr lvl="0"/>
            <a:r>
              <a:rPr lang="en-US" dirty="0">
                <a:solidFill>
                  <a:schemeClr val="tx1"/>
                </a:solidFill>
                <a:latin typeface="Calibri"/>
                <a:ea typeface="Calibri"/>
                <a:cs typeface="Calibri"/>
                <a:sym typeface="Calibri"/>
              </a:rPr>
              <a:t>     This way we have multiple time </a:t>
            </a:r>
            <a:r>
              <a:rPr lang="en-US" dirty="0" err="1">
                <a:solidFill>
                  <a:schemeClr val="tx1"/>
                </a:solidFill>
                <a:latin typeface="Calibri"/>
                <a:ea typeface="Calibri"/>
                <a:cs typeface="Calibri"/>
                <a:sym typeface="Calibri"/>
              </a:rPr>
              <a:t>serieses</a:t>
            </a:r>
            <a:r>
              <a:rPr lang="en-US" dirty="0">
                <a:solidFill>
                  <a:schemeClr val="tx1"/>
                </a:solidFill>
                <a:latin typeface="Calibri"/>
                <a:ea typeface="Calibri"/>
                <a:cs typeface="Calibri"/>
                <a:sym typeface="Calibri"/>
              </a:rPr>
              <a:t> </a:t>
            </a:r>
          </a:p>
          <a:p>
            <a:pPr lvl="0"/>
            <a:r>
              <a:rPr lang="en-US" dirty="0">
                <a:solidFill>
                  <a:schemeClr val="tx1"/>
                </a:solidFill>
                <a:latin typeface="Calibri"/>
                <a:ea typeface="Calibri"/>
                <a:cs typeface="Calibri"/>
                <a:sym typeface="Calibri"/>
              </a:rPr>
              <a:t>  .. Model trend as a polynomial function – need to tune coefficients. </a:t>
            </a:r>
          </a:p>
          <a:p>
            <a:pPr lvl="0"/>
            <a:endParaRPr lang="en-US" dirty="0">
              <a:solidFill>
                <a:schemeClr val="tx1"/>
              </a:solidFill>
              <a:latin typeface="Calibri"/>
              <a:ea typeface="Calibri"/>
              <a:cs typeface="Calibri"/>
              <a:sym typeface="Calibri"/>
            </a:endParaRPr>
          </a:p>
          <a:p>
            <a:pPr lvl="0"/>
            <a:r>
              <a:rPr lang="en-US" dirty="0">
                <a:solidFill>
                  <a:schemeClr val="tx1"/>
                </a:solidFill>
                <a:latin typeface="Calibri"/>
                <a:ea typeface="Calibri"/>
                <a:cs typeface="Calibri"/>
                <a:sym typeface="Calibri"/>
              </a:rPr>
              <a:t>We use regular linear regression model to find best fit and find coefficients.</a:t>
            </a:r>
          </a:p>
          <a:p>
            <a:pPr lvl="0"/>
            <a:endParaRPr lang="en-US" dirty="0">
              <a:solidFill>
                <a:schemeClr val="tx1"/>
              </a:solidFill>
              <a:latin typeface="Calibri"/>
              <a:ea typeface="Calibri"/>
              <a:cs typeface="Calibri"/>
              <a:sym typeface="Calibri"/>
            </a:endParaRPr>
          </a:p>
          <a:p>
            <a:pPr lvl="0"/>
            <a:r>
              <a:rPr lang="en-US" dirty="0">
                <a:solidFill>
                  <a:schemeClr val="tx1"/>
                </a:solidFill>
                <a:latin typeface="Calibri"/>
                <a:ea typeface="Calibri"/>
                <a:cs typeface="Calibri"/>
                <a:sym typeface="Calibri"/>
              </a:rPr>
              <a:t>Here is a nice description with Python code:</a:t>
            </a:r>
          </a:p>
          <a:p>
            <a:pPr lvl="0"/>
            <a:r>
              <a:rPr lang="en-US" dirty="0">
                <a:solidFill>
                  <a:schemeClr val="tx1"/>
                </a:solidFill>
                <a:latin typeface="Calibri"/>
                <a:ea typeface="Calibri"/>
                <a:cs typeface="Calibri"/>
                <a:sym typeface="Calibri"/>
              </a:rPr>
              <a:t> - </a:t>
            </a:r>
            <a:r>
              <a:rPr lang="en-US" dirty="0">
                <a:solidFill>
                  <a:schemeClr val="tx1"/>
                </a:solidFill>
                <a:latin typeface="Calibri"/>
                <a:ea typeface="Calibri"/>
                <a:cs typeface="Calibri"/>
                <a:sym typeface="Calibri"/>
                <a:hlinkClick r:id="rId3"/>
              </a:rPr>
              <a:t>https://www.youtube.com/watch?v=td9QLuijh9c</a:t>
            </a:r>
            <a:r>
              <a:rPr lang="en-US" dirty="0">
                <a:solidFill>
                  <a:schemeClr val="tx1"/>
                </a:solidFill>
                <a:latin typeface="Calibri"/>
                <a:ea typeface="Calibri"/>
                <a:cs typeface="Calibri"/>
                <a:sym typeface="Calibri"/>
              </a:rPr>
              <a:t> </a:t>
            </a:r>
          </a:p>
          <a:p>
            <a:pPr lvl="0"/>
            <a:endParaRPr lang="en-US" dirty="0">
              <a:solidFill>
                <a:schemeClr val="tx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6E061529-AA92-DA42-94CF-F672A3F17A1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0832" y="3131532"/>
            <a:ext cx="7030335" cy="3325314"/>
          </a:xfrm>
          <a:prstGeom prst="rect">
            <a:avLst/>
          </a:prstGeom>
        </p:spPr>
      </p:pic>
    </p:spTree>
    <p:extLst>
      <p:ext uri="{BB962C8B-B14F-4D97-AF65-F5344CB8AC3E}">
        <p14:creationId xmlns:p14="http://schemas.microsoft.com/office/powerpoint/2010/main" val="2815330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6"/>
          <p:cNvSpPr txBox="1"/>
          <p:nvPr/>
        </p:nvSpPr>
        <p:spPr>
          <a:xfrm>
            <a:off x="750051" y="785887"/>
            <a:ext cx="9954844" cy="5724604"/>
          </a:xfrm>
          <a:prstGeom prst="rect">
            <a:avLst/>
          </a:prstGeom>
          <a:noFill/>
          <a:ln>
            <a:noFill/>
          </a:ln>
        </p:spPr>
        <p:txBody>
          <a:bodyPr spcFirstLastPara="1" wrap="square" lIns="91425" tIns="45700" rIns="91425" bIns="45700" anchor="t" anchorCtr="0">
            <a:spAutoFit/>
          </a:bodyPr>
          <a:lstStyle/>
          <a:p>
            <a:pPr marL="171450" indent="-171450">
              <a:buFont typeface="Arial" panose="020B0604020202020204" pitchFamily="34" charset="0"/>
              <a:buChar char="•"/>
            </a:pPr>
            <a:r>
              <a:rPr lang="en-US" sz="1600" b="1">
                <a:solidFill>
                  <a:srgbClr val="FF0000"/>
                </a:solidFill>
                <a:latin typeface="Calibri" panose="020F0502020204030204" pitchFamily="34" charset="0"/>
                <a:cs typeface="Calibri" panose="020F0502020204030204" pitchFamily="34" charset="0"/>
              </a:rPr>
              <a:t>Tree-Based Ensemble with seasonality features (my favorite)</a:t>
            </a:r>
          </a:p>
          <a:p>
            <a:pPr marL="171450" lvl="0" indent="-171450">
              <a:buFont typeface="Arial" panose="020B0604020202020204" pitchFamily="34" charset="0"/>
              <a:buChar char="•"/>
            </a:pPr>
            <a:r>
              <a:rPr lang="en-US" sz="1600" dirty="0">
                <a:solidFill>
                  <a:schemeClr val="dk1"/>
                </a:solidFill>
                <a:latin typeface="Calibri" panose="020F0502020204030204" pitchFamily="34" charset="0"/>
                <a:ea typeface="Calibri"/>
                <a:cs typeface="Calibri" panose="020F0502020204030204" pitchFamily="34" charset="0"/>
                <a:sym typeface="Calibri"/>
              </a:rPr>
              <a:t>Qualitative, Naive (forecast = last value, or an average of last period)</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Trend, Linear Regression, </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Multivariate Linear Regression</a:t>
            </a:r>
            <a:endParaRPr lang="en-US" sz="1600" dirty="0">
              <a:solidFill>
                <a:schemeClr val="dk1"/>
              </a:solidFill>
              <a:latin typeface="Calibri" panose="020F0502020204030204" pitchFamily="34" charset="0"/>
              <a:ea typeface="Calibri"/>
              <a:cs typeface="Calibri" panose="020F0502020204030204" pitchFamily="34" charset="0"/>
              <a:sym typeface="Calibri"/>
            </a:endParaRP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Exponential Smoothing</a:t>
            </a:r>
            <a:r>
              <a:rPr lang="en-US" sz="1600" dirty="0">
                <a:solidFill>
                  <a:schemeClr val="dk1"/>
                </a:solidFill>
                <a:latin typeface="Calibri" panose="020F0502020204030204" pitchFamily="34" charset="0"/>
                <a:ea typeface="Calibri"/>
                <a:cs typeface="Calibri" panose="020F0502020204030204" pitchFamily="34" charset="0"/>
                <a:sym typeface="Calibri"/>
              </a:rPr>
              <a:t> (weighted moving average)</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cs typeface="Calibri" panose="020F0502020204030204" pitchFamily="34" charset="0"/>
                <a:sym typeface="Calibri"/>
              </a:rPr>
              <a:t>Holt-Winters</a:t>
            </a:r>
            <a:r>
              <a:rPr lang="en-US" sz="1600" dirty="0">
                <a:solidFill>
                  <a:schemeClr val="dk1"/>
                </a:solidFill>
                <a:latin typeface="Calibri" panose="020F0502020204030204" pitchFamily="34" charset="0"/>
                <a:ea typeface="Calibri"/>
                <a:cs typeface="Calibri" panose="020F0502020204030204" pitchFamily="34" charset="0"/>
                <a:sym typeface="Calibri"/>
              </a:rPr>
              <a:t> = Triple Exponential Smoothing (smooth, trend, seasonality)</a:t>
            </a:r>
          </a:p>
          <a:p>
            <a:pPr marL="171450" indent="-171450">
              <a:buFont typeface="Arial" panose="020B0604020202020204" pitchFamily="34" charset="0"/>
              <a:buChar char="•"/>
            </a:pPr>
            <a:r>
              <a:rPr lang="en-US" sz="1600" dirty="0">
                <a:solidFill>
                  <a:srgbClr val="FF0000"/>
                </a:solidFill>
                <a:latin typeface="Calibri" panose="020F0502020204030204" pitchFamily="34" charset="0"/>
                <a:cs typeface="Calibri" panose="020F0502020204030204" pitchFamily="34" charset="0"/>
                <a:sym typeface="Calibri"/>
              </a:rPr>
              <a:t>Seasonality</a:t>
            </a:r>
            <a:r>
              <a:rPr lang="en-US" sz="1600" dirty="0">
                <a:solidFill>
                  <a:schemeClr val="dk1"/>
                </a:solidFill>
                <a:latin typeface="Calibri" panose="020F0502020204030204" pitchFamily="34" charset="0"/>
                <a:ea typeface="Calibri"/>
                <a:cs typeface="Calibri" panose="020F0502020204030204" pitchFamily="34" charset="0"/>
                <a:sym typeface="Calibri"/>
              </a:rPr>
              <a:t> in the model using Fourier decomposition (over 4+ years)</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cs typeface="Calibri" panose="020F0502020204030204" pitchFamily="34" charset="0"/>
                <a:sym typeface="Calibri"/>
              </a:rPr>
              <a:t>ARMA</a:t>
            </a:r>
            <a:r>
              <a:rPr lang="en-US" sz="1600" dirty="0">
                <a:solidFill>
                  <a:schemeClr val="dk1"/>
                </a:solidFill>
                <a:latin typeface="Calibri" panose="020F0502020204030204" pitchFamily="34" charset="0"/>
                <a:ea typeface="Calibri"/>
                <a:cs typeface="Calibri" panose="020F0502020204030204" pitchFamily="34" charset="0"/>
                <a:sym typeface="Calibri"/>
              </a:rPr>
              <a:t> (Auto-Regressive Moving Average), </a:t>
            </a:r>
            <a:r>
              <a:rPr lang="en-US" sz="1600" dirty="0">
                <a:solidFill>
                  <a:srgbClr val="FF0000"/>
                </a:solidFill>
                <a:latin typeface="Calibri" panose="020F0502020204030204" pitchFamily="34" charset="0"/>
                <a:cs typeface="Calibri" panose="020F0502020204030204" pitchFamily="34" charset="0"/>
                <a:sym typeface="Calibri"/>
              </a:rPr>
              <a:t>ARIMA</a:t>
            </a:r>
            <a:r>
              <a:rPr lang="en-US" sz="1600" dirty="0">
                <a:solidFill>
                  <a:schemeClr val="dk1"/>
                </a:solidFill>
                <a:latin typeface="Calibri" panose="020F0502020204030204" pitchFamily="34" charset="0"/>
                <a:ea typeface="Calibri"/>
                <a:cs typeface="Calibri" panose="020F0502020204030204" pitchFamily="34" charset="0"/>
                <a:sym typeface="Calibri"/>
              </a:rPr>
              <a:t> (Auto-Regressive Integrated Moving Average)</a:t>
            </a:r>
            <a:br>
              <a:rPr lang="en-US" sz="1600" dirty="0">
                <a:solidFill>
                  <a:schemeClr val="dk1"/>
                </a:solidFill>
                <a:latin typeface="Calibri" panose="020F0502020204030204" pitchFamily="34" charset="0"/>
                <a:ea typeface="Calibri"/>
                <a:cs typeface="Calibri" panose="020F0502020204030204" pitchFamily="34" charset="0"/>
                <a:sym typeface="Calibri"/>
              </a:rPr>
            </a:br>
            <a:r>
              <a:rPr lang="en-US" sz="1600" dirty="0">
                <a:solidFill>
                  <a:srgbClr val="FF0000"/>
                </a:solidFill>
                <a:latin typeface="Calibri" panose="020F0502020204030204" pitchFamily="34" charset="0"/>
                <a:cs typeface="Calibri" panose="020F0502020204030204" pitchFamily="34" charset="0"/>
                <a:sym typeface="Calibri"/>
              </a:rPr>
              <a:t>SARIMA</a:t>
            </a:r>
            <a:r>
              <a:rPr lang="en-US" sz="1600" dirty="0">
                <a:solidFill>
                  <a:schemeClr val="dk1"/>
                </a:solidFill>
                <a:latin typeface="Calibri" panose="020F0502020204030204" pitchFamily="34" charset="0"/>
                <a:ea typeface="Calibri"/>
                <a:cs typeface="Calibri" panose="020F0502020204030204" pitchFamily="34" charset="0"/>
                <a:sym typeface="Calibri"/>
              </a:rPr>
              <a:t> (S=Seasonality), </a:t>
            </a:r>
            <a:r>
              <a:rPr lang="en-US" sz="1600" dirty="0">
                <a:solidFill>
                  <a:srgbClr val="FF0000"/>
                </a:solidFill>
                <a:latin typeface="Calibri" panose="020F0502020204030204" pitchFamily="34" charset="0"/>
                <a:cs typeface="Calibri" panose="020F0502020204030204" pitchFamily="34" charset="0"/>
                <a:sym typeface="Calibri"/>
              </a:rPr>
              <a:t>SARIMAX</a:t>
            </a:r>
            <a:r>
              <a:rPr lang="en-US" sz="1600" dirty="0">
                <a:solidFill>
                  <a:schemeClr val="dk1"/>
                </a:solidFill>
                <a:latin typeface="Calibri" panose="020F0502020204030204" pitchFamily="34" charset="0"/>
                <a:ea typeface="Calibri"/>
                <a:cs typeface="Calibri" panose="020F0502020204030204" pitchFamily="34" charset="0"/>
                <a:sym typeface="Calibri"/>
              </a:rPr>
              <a:t> (X - </a:t>
            </a:r>
            <a:r>
              <a:rPr lang="en-US" sz="1600" dirty="0" err="1">
                <a:solidFill>
                  <a:schemeClr val="dk1"/>
                </a:solidFill>
                <a:latin typeface="Calibri" panose="020F0502020204030204" pitchFamily="34" charset="0"/>
                <a:ea typeface="Calibri"/>
                <a:cs typeface="Calibri" panose="020F0502020204030204" pitchFamily="34" charset="0"/>
                <a:sym typeface="Calibri"/>
              </a:rPr>
              <a:t>eXogenous</a:t>
            </a:r>
            <a:r>
              <a:rPr lang="en-US" sz="1600" dirty="0">
                <a:solidFill>
                  <a:schemeClr val="dk1"/>
                </a:solidFill>
                <a:latin typeface="Calibri" panose="020F0502020204030204" pitchFamily="34" charset="0"/>
                <a:ea typeface="Calibri"/>
                <a:cs typeface="Calibri" panose="020F0502020204030204" pitchFamily="34" charset="0"/>
                <a:sym typeface="Calibri"/>
              </a:rPr>
              <a:t> regressors) </a:t>
            </a:r>
          </a:p>
          <a:p>
            <a:pPr marL="171450" lvl="0" indent="-171450">
              <a:buFont typeface="Arial" panose="020B0604020202020204" pitchFamily="34" charset="0"/>
              <a:buChar char="•"/>
            </a:pPr>
            <a:r>
              <a:rPr lang="en-US" sz="1600" dirty="0">
                <a:solidFill>
                  <a:schemeClr val="dk1"/>
                </a:solidFill>
                <a:latin typeface="Calibri" panose="020F0502020204030204" pitchFamily="34" charset="0"/>
                <a:ea typeface="Calibri"/>
                <a:cs typeface="Calibri" panose="020F0502020204030204" pitchFamily="34" charset="0"/>
                <a:sym typeface="Calibri"/>
              </a:rPr>
              <a:t>Auto-correlations, bivariate cross-correlation, multivariate time series analysis</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Causal</a:t>
            </a:r>
            <a:r>
              <a:rPr lang="en-US" sz="1600" dirty="0">
                <a:solidFill>
                  <a:schemeClr val="dk1"/>
                </a:solidFill>
                <a:latin typeface="Calibri" panose="020F0502020204030204" pitchFamily="34" charset="0"/>
                <a:ea typeface="Calibri"/>
                <a:cs typeface="Calibri" panose="020F0502020204030204" pitchFamily="34" charset="0"/>
                <a:sym typeface="Calibri"/>
              </a:rPr>
              <a:t> (cause-effect) - modeling specific causes/drivers that can influence the target value</a:t>
            </a:r>
            <a:br>
              <a:rPr lang="en-US" sz="1600" dirty="0">
                <a:solidFill>
                  <a:schemeClr val="dk1"/>
                </a:solidFill>
                <a:latin typeface="Calibri" panose="020F0502020204030204" pitchFamily="34" charset="0"/>
                <a:ea typeface="Calibri"/>
                <a:cs typeface="Calibri" panose="020F0502020204030204" pitchFamily="34" charset="0"/>
                <a:sym typeface="Calibri"/>
              </a:rPr>
            </a:br>
            <a:r>
              <a:rPr lang="en-US" sz="1600" dirty="0">
                <a:solidFill>
                  <a:schemeClr val="dk1"/>
                </a:solidFill>
                <a:latin typeface="Calibri" panose="020F0502020204030204" pitchFamily="34" charset="0"/>
                <a:ea typeface="Calibri"/>
                <a:cs typeface="Calibri" panose="020F0502020204030204" pitchFamily="34" charset="0"/>
                <a:sym typeface="Calibri"/>
              </a:rPr>
              <a:t>(drivers – number of resources, spending on advertising, promotion, legal change, </a:t>
            </a:r>
            <a:br>
              <a:rPr lang="en-US" sz="1600" dirty="0">
                <a:solidFill>
                  <a:schemeClr val="dk1"/>
                </a:solidFill>
                <a:latin typeface="Calibri" panose="020F0502020204030204" pitchFamily="34" charset="0"/>
                <a:ea typeface="Calibri"/>
                <a:cs typeface="Calibri" panose="020F0502020204030204" pitchFamily="34" charset="0"/>
                <a:sym typeface="Calibri"/>
              </a:rPr>
            </a:br>
            <a:r>
              <a:rPr lang="en-US" sz="1600" dirty="0">
                <a:solidFill>
                  <a:schemeClr val="dk1"/>
                </a:solidFill>
                <a:latin typeface="Calibri" panose="020F0502020204030204" pitchFamily="34" charset="0"/>
                <a:ea typeface="Calibri"/>
                <a:cs typeface="Calibri" panose="020F0502020204030204" pitchFamily="34" charset="0"/>
                <a:sym typeface="Calibri"/>
              </a:rPr>
              <a:t>                  website redesign, sport event, new law, election, etc.).</a:t>
            </a:r>
            <a:br>
              <a:rPr lang="en-US" sz="1600" dirty="0">
                <a:solidFill>
                  <a:schemeClr val="dk1"/>
                </a:solidFill>
                <a:latin typeface="Calibri" panose="020F0502020204030204" pitchFamily="34" charset="0"/>
                <a:ea typeface="Calibri"/>
                <a:cs typeface="Calibri" panose="020F0502020204030204" pitchFamily="34" charset="0"/>
                <a:sym typeface="Calibri"/>
              </a:rPr>
            </a:br>
            <a:r>
              <a:rPr lang="en-US" sz="1600" dirty="0">
                <a:solidFill>
                  <a:schemeClr val="dk1"/>
                </a:solidFill>
                <a:latin typeface="Calibri" panose="020F0502020204030204" pitchFamily="34" charset="0"/>
                <a:ea typeface="Calibri"/>
                <a:cs typeface="Calibri" panose="020F0502020204030204" pitchFamily="34" charset="0"/>
                <a:sym typeface="Calibri"/>
              </a:rPr>
              <a:t>Some drivers cause permanent shift, others – temporary response. </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Random Walk Simulation (Monte-Carlo)</a:t>
            </a:r>
            <a:r>
              <a:rPr lang="en-US" sz="1600" dirty="0">
                <a:solidFill>
                  <a:schemeClr val="dk1"/>
                </a:solidFill>
                <a:latin typeface="Calibri" panose="020F0502020204030204" pitchFamily="34" charset="0"/>
                <a:ea typeface="Calibri"/>
                <a:cs typeface="Calibri" panose="020F0502020204030204" pitchFamily="34" charset="0"/>
                <a:sym typeface="Calibri"/>
              </a:rPr>
              <a:t> – when having causal model</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Classification</a:t>
            </a:r>
            <a:r>
              <a:rPr lang="en-US" sz="1600" dirty="0">
                <a:solidFill>
                  <a:schemeClr val="dk1"/>
                </a:solidFill>
                <a:latin typeface="Calibri" panose="020F0502020204030204" pitchFamily="34" charset="0"/>
                <a:ea typeface="Calibri"/>
                <a:cs typeface="Calibri" panose="020F0502020204030204" pitchFamily="34" charset="0"/>
                <a:sym typeface="Calibri"/>
              </a:rPr>
              <a:t> (Random Forest, Boosting, etc.) - "this type of event historically was causing ..."</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Regression</a:t>
            </a:r>
            <a:r>
              <a:rPr lang="en-US" sz="1600" dirty="0">
                <a:solidFill>
                  <a:schemeClr val="dk1"/>
                </a:solidFill>
                <a:latin typeface="Calibri" panose="020F0502020204030204" pitchFamily="34" charset="0"/>
                <a:ea typeface="Calibri"/>
                <a:cs typeface="Calibri" panose="020F0502020204030204" pitchFamily="34" charset="0"/>
                <a:sym typeface="Calibri"/>
              </a:rPr>
              <a:t> (Random Forest, Boosting, etc.) – predict stationary models ( with seasonality, but without trends)</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Time series decomposition</a:t>
            </a:r>
            <a:r>
              <a:rPr lang="en-US" sz="1600" dirty="0">
                <a:solidFill>
                  <a:schemeClr val="dk1"/>
                </a:solidFill>
                <a:latin typeface="Calibri" panose="020F0502020204030204" pitchFamily="34" charset="0"/>
                <a:ea typeface="Calibri"/>
                <a:cs typeface="Calibri" panose="020F0502020204030204" pitchFamily="34" charset="0"/>
                <a:sym typeface="Calibri"/>
              </a:rPr>
              <a:t> (separate trends, predict, then combine)</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Neural Networks</a:t>
            </a:r>
            <a:r>
              <a:rPr lang="en-US" sz="1600" dirty="0">
                <a:solidFill>
                  <a:schemeClr val="dk1"/>
                </a:solidFill>
                <a:latin typeface="Calibri" panose="020F0502020204030204" pitchFamily="34" charset="0"/>
                <a:ea typeface="Calibri"/>
                <a:cs typeface="Calibri" panose="020F0502020204030204" pitchFamily="34" charset="0"/>
                <a:sym typeface="Calibri"/>
              </a:rPr>
              <a:t> - LSTM (Long Short Term Memory), multivariate LSTM, GRU (Gated Recurrent Unit)</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Facebook </a:t>
            </a:r>
            <a:r>
              <a:rPr lang="en-US" sz="1600" dirty="0" err="1">
                <a:solidFill>
                  <a:srgbClr val="FF0000"/>
                </a:solidFill>
                <a:latin typeface="Calibri" panose="020F0502020204030204" pitchFamily="34" charset="0"/>
                <a:ea typeface="Calibri"/>
                <a:cs typeface="Calibri" panose="020F0502020204030204" pitchFamily="34" charset="0"/>
                <a:sym typeface="Calibri"/>
              </a:rPr>
              <a:t>Prophet</a:t>
            </a:r>
            <a:r>
              <a:rPr lang="en-US" sz="1600" dirty="0">
                <a:solidFill>
                  <a:schemeClr val="dk1"/>
                </a:solidFill>
                <a:latin typeface="Calibri" panose="020F0502020204030204" pitchFamily="34" charset="0"/>
                <a:ea typeface="Calibri"/>
                <a:cs typeface="Calibri" panose="020F0502020204030204" pitchFamily="34" charset="0"/>
                <a:sym typeface="Calibri"/>
              </a:rPr>
              <a:t> - </a:t>
            </a:r>
          </a:p>
          <a:p>
            <a:pPr marL="171450" lvl="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Azure </a:t>
            </a:r>
            <a:r>
              <a:rPr lang="en-US" sz="1600" dirty="0" err="1">
                <a:solidFill>
                  <a:srgbClr val="FF0000"/>
                </a:solidFill>
                <a:latin typeface="Calibri" panose="020F0502020204030204" pitchFamily="34" charset="0"/>
                <a:ea typeface="Calibri"/>
                <a:cs typeface="Calibri" panose="020F0502020204030204" pitchFamily="34" charset="0"/>
                <a:sym typeface="Calibri"/>
              </a:rPr>
              <a:t>AutoML</a:t>
            </a:r>
            <a:r>
              <a:rPr lang="en-US" sz="1600" dirty="0">
                <a:solidFill>
                  <a:schemeClr val="dk1"/>
                </a:solidFill>
                <a:latin typeface="Calibri" panose="020F0502020204030204" pitchFamily="34" charset="0"/>
                <a:ea typeface="Calibri"/>
                <a:cs typeface="Calibri" panose="020F0502020204030204" pitchFamily="34" charset="0"/>
                <a:sym typeface="Calibri"/>
              </a:rPr>
              <a:t> - </a:t>
            </a:r>
          </a:p>
          <a:p>
            <a:pPr marL="171450" indent="-171450">
              <a:buFont typeface="Arial" panose="020B0604020202020204" pitchFamily="34" charset="0"/>
              <a:buChar char="•"/>
            </a:pPr>
            <a:r>
              <a:rPr lang="en-US" sz="1600" dirty="0">
                <a:solidFill>
                  <a:srgbClr val="FF0000"/>
                </a:solidFill>
                <a:latin typeface="Calibri" panose="020F0502020204030204" pitchFamily="34" charset="0"/>
                <a:ea typeface="Calibri"/>
                <a:cs typeface="Calibri" panose="020F0502020204030204" pitchFamily="34" charset="0"/>
                <a:sym typeface="Calibri"/>
              </a:rPr>
              <a:t>AWS </a:t>
            </a:r>
            <a:r>
              <a:rPr lang="en-US">
                <a:solidFill>
                  <a:srgbClr val="FF0000"/>
                </a:solidFill>
                <a:latin typeface="Calibri" panose="020F0502020204030204" pitchFamily="34" charset="0"/>
                <a:cs typeface="Calibri" panose="020F0502020204030204" pitchFamily="34" charset="0"/>
              </a:rPr>
              <a:t>DeepAR</a:t>
            </a:r>
            <a:r>
              <a:rPr lang="en-US">
                <a:latin typeface="Calibri" panose="020F0502020204030204" pitchFamily="34" charset="0"/>
                <a:cs typeface="Calibri" panose="020F0502020204030204" pitchFamily="34" charset="0"/>
              </a:rPr>
              <a:t> - supervised learning algorithm, uses RNN (Recurrent Neural Network), uses 1 or multiple similar 1-dim time series.</a:t>
            </a:r>
            <a:endParaRPr lang="en-US" sz="1600" dirty="0">
              <a:solidFill>
                <a:schemeClr val="dk1"/>
              </a:solidFill>
              <a:latin typeface="Calibri" panose="020F0502020204030204" pitchFamily="34" charset="0"/>
              <a:ea typeface="Calibri"/>
              <a:cs typeface="Calibri" panose="020F0502020204030204" pitchFamily="34" charset="0"/>
              <a:sym typeface="Calibri"/>
            </a:endParaRPr>
          </a:p>
          <a:p>
            <a:pPr marL="171450" lvl="0" indent="-171450">
              <a:buFont typeface="Arial" panose="020B0604020202020204" pitchFamily="34" charset="0"/>
              <a:buChar char="•"/>
            </a:pPr>
            <a:r>
              <a:rPr lang="en-US" sz="1600" dirty="0">
                <a:solidFill>
                  <a:schemeClr val="dk1"/>
                </a:solidFill>
                <a:latin typeface="Calibri" panose="020F0502020204030204" pitchFamily="34" charset="0"/>
                <a:ea typeface="Calibri"/>
                <a:cs typeface="Calibri" panose="020F0502020204030204" pitchFamily="34" charset="0"/>
                <a:sym typeface="Calibri"/>
              </a:rPr>
              <a:t>etc.</a:t>
            </a:r>
          </a:p>
        </p:txBody>
      </p:sp>
      <p:sp>
        <p:nvSpPr>
          <p:cNvPr id="2" name="TextBox 1">
            <a:extLst>
              <a:ext uri="{FF2B5EF4-FFF2-40B4-BE49-F238E27FC236}">
                <a16:creationId xmlns:a16="http://schemas.microsoft.com/office/drawing/2014/main" id="{FFE5E9E0-0BAD-1A46-9604-4AA4F8BED33C}"/>
              </a:ext>
            </a:extLst>
          </p:cNvPr>
          <p:cNvSpPr txBox="1"/>
          <p:nvPr/>
        </p:nvSpPr>
        <p:spPr>
          <a:xfrm>
            <a:off x="0" y="0"/>
            <a:ext cx="3509010" cy="523220"/>
          </a:xfrm>
          <a:prstGeom prst="rect">
            <a:avLst/>
          </a:prstGeom>
          <a:noFill/>
        </p:spPr>
        <p:txBody>
          <a:bodyPr wrap="square" rtlCol="0">
            <a:spAutoFit/>
          </a:bodyPr>
          <a:lstStyle/>
          <a:p>
            <a:r>
              <a:rPr lang="en-US" sz="2800" b="1" dirty="0">
                <a:solidFill>
                  <a:schemeClr val="dk1"/>
                </a:solidFill>
                <a:latin typeface="Calibri" panose="020F0502020204030204" pitchFamily="34" charset="0"/>
                <a:ea typeface="Calibri"/>
                <a:cs typeface="Calibri" panose="020F0502020204030204" pitchFamily="34" charset="0"/>
                <a:sym typeface="Calibri"/>
              </a:rPr>
              <a:t>Forecasting methods</a:t>
            </a:r>
            <a:endParaRPr lang="en-US" sz="28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p:nvPr/>
        </p:nvSpPr>
        <p:spPr>
          <a:xfrm>
            <a:off x="0" y="0"/>
            <a:ext cx="7025400" cy="33855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panose="020F0502020204030204" pitchFamily="34" charset="0"/>
                <a:ea typeface="Calibri"/>
                <a:cs typeface="Calibri" panose="020F0502020204030204" pitchFamily="34" charset="0"/>
                <a:sym typeface="Calibri"/>
              </a:rPr>
              <a:t>Regression: Ridge, LASSO, Elastic Net</a:t>
            </a:r>
            <a:endParaRPr sz="18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Multivariate (multiple) Linear Regression Regularization.</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Suppose we have a OLS (Ordinary Linear Squared) regression where two parameters x1 &amp; x2 </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are not orthogonal, but in fact highly correlated.</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Then there may be is infinite number of coefficients which will fit the model.</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For example, (x1 - x2), (10*x1 - 10*x2), (100*x1 - 100*x2), etc.</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If we are trying to minimize the cost function in the multidimensional </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space of coefficients, we will get an infinite diagonal groove (ridge) for x1=x2.</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Any place at the bottom of this ridge is equally good for us.</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So we will get a big variability in possible values of coefficients for x1 &amp; x2.</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The solution will be unstable.</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We can reduce this variability by adding additional regularization factor like this:</a:t>
            </a:r>
            <a:endParaRPr>
              <a:solidFill>
                <a:schemeClr val="dk1"/>
              </a:solidFill>
              <a:latin typeface="Calibri" panose="020F0502020204030204" pitchFamily="34" charset="0"/>
              <a:ea typeface="Calibri"/>
              <a:cs typeface="Calibri" panose="020F0502020204030204" pitchFamily="34" charset="0"/>
              <a:sym typeface="Calibri"/>
            </a:endParaRPr>
          </a:p>
        </p:txBody>
      </p:sp>
      <p:pic>
        <p:nvPicPr>
          <p:cNvPr id="117" name="Google Shape;117;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768703" y="4231125"/>
            <a:ext cx="3549800" cy="1810400"/>
          </a:xfrm>
          <a:prstGeom prst="rect">
            <a:avLst/>
          </a:prstGeom>
          <a:noFill/>
          <a:ln>
            <a:noFill/>
          </a:ln>
        </p:spPr>
      </p:pic>
      <p:pic>
        <p:nvPicPr>
          <p:cNvPr id="118" name="Google Shape;118;p1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895201" y="223025"/>
            <a:ext cx="5296801" cy="2665060"/>
          </a:xfrm>
          <a:prstGeom prst="rect">
            <a:avLst/>
          </a:prstGeom>
          <a:noFill/>
          <a:ln>
            <a:noFill/>
          </a:ln>
        </p:spPr>
      </p:pic>
      <p:pic>
        <p:nvPicPr>
          <p:cNvPr id="119" name="Google Shape;119;p17"/>
          <p:cNvPicPr preferRelativeResize="0"/>
          <p:nvPr/>
        </p:nvPicPr>
        <p:blipFill>
          <a:blip r:embed="rId5">
            <a:alphaModFix/>
          </a:blip>
          <a:stretch>
            <a:fillRect/>
          </a:stretch>
        </p:blipFill>
        <p:spPr>
          <a:xfrm>
            <a:off x="390275" y="3345300"/>
            <a:ext cx="5267325" cy="885825"/>
          </a:xfrm>
          <a:prstGeom prst="rect">
            <a:avLst/>
          </a:prstGeom>
          <a:noFill/>
          <a:ln>
            <a:noFill/>
          </a:ln>
        </p:spPr>
      </p:pic>
      <p:sp>
        <p:nvSpPr>
          <p:cNvPr id="120" name="Google Shape;120;p17"/>
          <p:cNvSpPr txBox="1"/>
          <p:nvPr/>
        </p:nvSpPr>
        <p:spPr>
          <a:xfrm>
            <a:off x="0" y="4231125"/>
            <a:ext cx="7025400" cy="25545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When we minimizing this expression, bigger  "lambda" value will cause smaller "beta" values, thus keeping the coefficients "beta" from becoming too large. </a:t>
            </a: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This is called "</a:t>
            </a:r>
            <a:r>
              <a:rPr lang="en-US" b="1">
                <a:solidFill>
                  <a:srgbClr val="0000FF"/>
                </a:solidFill>
                <a:latin typeface="Calibri" panose="020F0502020204030204" pitchFamily="34" charset="0"/>
                <a:ea typeface="Calibri"/>
                <a:cs typeface="Calibri" panose="020F0502020204030204" pitchFamily="34" charset="0"/>
                <a:sym typeface="Calibri"/>
              </a:rPr>
              <a:t>Ridge Regression</a:t>
            </a:r>
            <a:r>
              <a:rPr lang="en-US">
                <a:solidFill>
                  <a:schemeClr val="dk1"/>
                </a:solidFill>
                <a:latin typeface="Calibri" panose="020F0502020204030204" pitchFamily="34" charset="0"/>
                <a:ea typeface="Calibri"/>
                <a:cs typeface="Calibri" panose="020F0502020204030204" pitchFamily="34" charset="0"/>
                <a:sym typeface="Calibri"/>
              </a:rPr>
              <a:t>". It changes the infinitely long ridge into a local minimum.</a:t>
            </a: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In </a:t>
            </a:r>
            <a:r>
              <a:rPr lang="en-US" b="1">
                <a:solidFill>
                  <a:srgbClr val="0000FF"/>
                </a:solidFill>
                <a:latin typeface="Calibri" panose="020F0502020204030204" pitchFamily="34" charset="0"/>
                <a:ea typeface="Calibri"/>
                <a:cs typeface="Calibri" panose="020F0502020204030204" pitchFamily="34" charset="0"/>
                <a:sym typeface="Calibri"/>
              </a:rPr>
              <a:t>Ridge Regression</a:t>
            </a:r>
            <a:r>
              <a:rPr lang="en-US">
                <a:solidFill>
                  <a:schemeClr val="dk1"/>
                </a:solidFill>
                <a:latin typeface="Calibri" panose="020F0502020204030204" pitchFamily="34" charset="0"/>
                <a:ea typeface="Calibri"/>
                <a:cs typeface="Calibri" panose="020F0502020204030204" pitchFamily="34" charset="0"/>
                <a:sym typeface="Calibri"/>
              </a:rPr>
              <a:t> we add a "</a:t>
            </a:r>
            <a:r>
              <a:rPr lang="en-US" b="1">
                <a:solidFill>
                  <a:srgbClr val="0000FF"/>
                </a:solidFill>
                <a:latin typeface="Calibri" panose="020F0502020204030204" pitchFamily="34" charset="0"/>
                <a:ea typeface="Calibri"/>
                <a:cs typeface="Calibri" panose="020F0502020204030204" pitchFamily="34" charset="0"/>
                <a:sym typeface="Calibri"/>
              </a:rPr>
              <a:t>regularization</a:t>
            </a:r>
            <a:r>
              <a:rPr lang="en-US">
                <a:solidFill>
                  <a:schemeClr val="dk1"/>
                </a:solidFill>
                <a:latin typeface="Calibri" panose="020F0502020204030204" pitchFamily="34" charset="0"/>
                <a:ea typeface="Calibri"/>
                <a:cs typeface="Calibri" panose="020F0502020204030204" pitchFamily="34" charset="0"/>
                <a:sym typeface="Calibri"/>
              </a:rPr>
              <a:t>" term as sum of squares (</a:t>
            </a:r>
            <a:r>
              <a:rPr lang="en-US" b="1">
                <a:solidFill>
                  <a:srgbClr val="0000FF"/>
                </a:solidFill>
                <a:latin typeface="Calibri" panose="020F0502020204030204" pitchFamily="34" charset="0"/>
                <a:ea typeface="Calibri"/>
                <a:cs typeface="Calibri" panose="020F0502020204030204" pitchFamily="34" charset="0"/>
                <a:sym typeface="Calibri"/>
              </a:rPr>
              <a:t>L2 norm</a:t>
            </a:r>
            <a:r>
              <a:rPr lang="en-US">
                <a:solidFill>
                  <a:schemeClr val="dk1"/>
                </a:solidFill>
                <a:latin typeface="Calibri" panose="020F0502020204030204" pitchFamily="34" charset="0"/>
                <a:ea typeface="Calibri"/>
                <a:cs typeface="Calibri" panose="020F0502020204030204" pitchFamily="34" charset="0"/>
                <a:sym typeface="Calibri"/>
              </a:rPr>
              <a:t>).</a:t>
            </a: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If instead we use </a:t>
            </a:r>
            <a:r>
              <a:rPr lang="en-US" b="1">
                <a:solidFill>
                  <a:srgbClr val="0000FF"/>
                </a:solidFill>
                <a:latin typeface="Calibri" panose="020F0502020204030204" pitchFamily="34" charset="0"/>
                <a:ea typeface="Calibri"/>
                <a:cs typeface="Calibri" panose="020F0502020204030204" pitchFamily="34" charset="0"/>
                <a:sym typeface="Calibri"/>
              </a:rPr>
              <a:t>L1 norm</a:t>
            </a:r>
            <a:r>
              <a:rPr lang="en-US">
                <a:solidFill>
                  <a:schemeClr val="dk1"/>
                </a:solidFill>
                <a:latin typeface="Calibri" panose="020F0502020204030204" pitchFamily="34" charset="0"/>
                <a:ea typeface="Calibri"/>
                <a:cs typeface="Calibri" panose="020F0502020204030204" pitchFamily="34" charset="0"/>
                <a:sym typeface="Calibri"/>
              </a:rPr>
              <a:t> (sum of abs values) - it is called "LASSO Regression",</a:t>
            </a: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where </a:t>
            </a:r>
            <a:r>
              <a:rPr lang="en-US" b="1">
                <a:solidFill>
                  <a:srgbClr val="0000FF"/>
                </a:solidFill>
                <a:latin typeface="Calibri" panose="020F0502020204030204" pitchFamily="34" charset="0"/>
                <a:ea typeface="Calibri"/>
                <a:cs typeface="Calibri" panose="020F0502020204030204" pitchFamily="34" charset="0"/>
                <a:sym typeface="Calibri"/>
              </a:rPr>
              <a:t>LASSO = Least Absolute Shrinkage and Selection Operator</a:t>
            </a:r>
            <a:r>
              <a:rPr lang="en-US">
                <a:solidFill>
                  <a:schemeClr val="dk1"/>
                </a:solidFill>
                <a:latin typeface="Calibri" panose="020F0502020204030204" pitchFamily="34" charset="0"/>
                <a:ea typeface="Calibri"/>
                <a:cs typeface="Calibri" panose="020F0502020204030204" pitchFamily="34" charset="0"/>
                <a:sym typeface="Calibri"/>
              </a:rPr>
              <a:t>.</a:t>
            </a: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LASSO favors solutions on the tips of the bounding surface for coefficients, where some of coefficients are zero. Thus it favors "sparse" solutions.</a:t>
            </a: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A combination of Ridge Regression and LASSO Regression is called "</a:t>
            </a:r>
            <a:r>
              <a:rPr lang="en-US" b="1">
                <a:solidFill>
                  <a:srgbClr val="0000FF"/>
                </a:solidFill>
                <a:latin typeface="Calibri" panose="020F0502020204030204" pitchFamily="34" charset="0"/>
                <a:ea typeface="Calibri"/>
                <a:cs typeface="Calibri" panose="020F0502020204030204" pitchFamily="34" charset="0"/>
                <a:sym typeface="Calibri"/>
              </a:rPr>
              <a:t>Elastic Net</a:t>
            </a:r>
            <a:r>
              <a:rPr lang="en-US">
                <a:solidFill>
                  <a:schemeClr val="dk1"/>
                </a:solidFill>
                <a:latin typeface="Calibri" panose="020F0502020204030204" pitchFamily="34" charset="0"/>
                <a:ea typeface="Calibri"/>
                <a:cs typeface="Calibri" panose="020F0502020204030204" pitchFamily="34" charset="0"/>
                <a:sym typeface="Calibri"/>
              </a:rPr>
              <a:t>"</a:t>
            </a:r>
            <a:endParaRPr>
              <a:latin typeface="Calibri" panose="020F0502020204030204" pitchFamily="34" charset="0"/>
              <a:cs typeface="Calibri" panose="020F0502020204030204" pitchFamily="34" charset="0"/>
            </a:endParaRPr>
          </a:p>
        </p:txBody>
      </p:sp>
      <p:sp>
        <p:nvSpPr>
          <p:cNvPr id="121" name="Google Shape;121;p17"/>
          <p:cNvSpPr txBox="1"/>
          <p:nvPr/>
        </p:nvSpPr>
        <p:spPr>
          <a:xfrm>
            <a:off x="7090350" y="3025700"/>
            <a:ext cx="49065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panose="020F0502020204030204" pitchFamily="34" charset="0"/>
                <a:cs typeface="Calibri" panose="020F0502020204030204" pitchFamily="34" charset="0"/>
              </a:rPr>
              <a:t>Why Ridge Regression is called Ridge ...</a:t>
            </a:r>
            <a:endParaRPr>
              <a:latin typeface="Calibri" panose="020F0502020204030204" pitchFamily="34" charset="0"/>
              <a:cs typeface="Calibri" panose="020F0502020204030204" pitchFamily="34" charset="0"/>
            </a:endParaRPr>
          </a:p>
        </p:txBody>
      </p:sp>
      <p:sp>
        <p:nvSpPr>
          <p:cNvPr id="122" name="Google Shape;122;p17"/>
          <p:cNvSpPr txBox="1"/>
          <p:nvPr/>
        </p:nvSpPr>
        <p:spPr>
          <a:xfrm>
            <a:off x="7173950" y="6151750"/>
            <a:ext cx="49065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panose="020F0502020204030204" pitchFamily="34" charset="0"/>
                <a:cs typeface="Calibri" panose="020F0502020204030204" pitchFamily="34" charset="0"/>
              </a:rPr>
              <a:t>Why LASSO favors sparse solutions</a:t>
            </a:r>
            <a:endParaRPr>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13067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123986" y="108488"/>
            <a:ext cx="7253207" cy="743400"/>
          </a:xfrm>
          <a:prstGeom prst="rect">
            <a:avLst/>
          </a:prstGeom>
          <a:noFill/>
          <a:ln>
            <a:noFill/>
          </a:ln>
        </p:spPr>
        <p:txBody>
          <a:bodyPr spcFirstLastPara="1" wrap="square" lIns="91425" tIns="91425" rIns="91425" bIns="91425" anchor="t" anchorCtr="0">
            <a:noAutofit/>
          </a:bodyPr>
          <a:lstStyle/>
          <a:p>
            <a:pPr lvl="0"/>
            <a:r>
              <a:rPr lang="en-US" sz="3000" b="1" dirty="0">
                <a:latin typeface="Calibri" panose="020F0502020204030204" pitchFamily="34" charset="0"/>
                <a:cs typeface="Calibri" panose="020F0502020204030204" pitchFamily="34" charset="0"/>
              </a:rPr>
              <a:t>Multivariate Forecasting Using LSTM</a:t>
            </a:r>
            <a:endParaRPr sz="3000" b="1" dirty="0">
              <a:latin typeface="Calibri" panose="020F0502020204030204" pitchFamily="34" charset="0"/>
              <a:cs typeface="Calibri" panose="020F0502020204030204" pitchFamily="34" charset="0"/>
            </a:endParaRPr>
          </a:p>
        </p:txBody>
      </p:sp>
      <p:sp>
        <p:nvSpPr>
          <p:cNvPr id="141" name="Google Shape;141;p20"/>
          <p:cNvSpPr txBox="1"/>
          <p:nvPr/>
        </p:nvSpPr>
        <p:spPr>
          <a:xfrm>
            <a:off x="278930" y="1059300"/>
            <a:ext cx="6980514" cy="3200846"/>
          </a:xfrm>
          <a:prstGeom prst="rect">
            <a:avLst/>
          </a:prstGeom>
          <a:noFill/>
          <a:ln>
            <a:noFill/>
          </a:ln>
        </p:spPr>
        <p:txBody>
          <a:bodyPr spcFirstLastPara="1" wrap="square" lIns="91425" tIns="91425" rIns="91425" bIns="91425" anchor="t" anchorCtr="0">
            <a:spAutoFit/>
          </a:bodyPr>
          <a:lstStyle/>
          <a:p>
            <a:pPr lvl="0">
              <a:buClr>
                <a:schemeClr val="dk1"/>
              </a:buClr>
            </a:pPr>
            <a:r>
              <a:rPr lang="en-US" dirty="0">
                <a:solidFill>
                  <a:schemeClr val="dk1"/>
                </a:solidFill>
                <a:latin typeface="Calibri" panose="020F0502020204030204" pitchFamily="34" charset="0"/>
                <a:ea typeface="Calibri"/>
                <a:cs typeface="Calibri" panose="020F0502020204030204" pitchFamily="34" charset="0"/>
                <a:sym typeface="Calibri"/>
              </a:rPr>
              <a:t>Multivariate Time Series Forecasting with LSTMs in </a:t>
            </a:r>
            <a:r>
              <a:rPr lang="en-US" dirty="0" err="1">
                <a:solidFill>
                  <a:schemeClr val="dk1"/>
                </a:solidFill>
                <a:latin typeface="Calibri" panose="020F0502020204030204" pitchFamily="34" charset="0"/>
                <a:ea typeface="Calibri"/>
                <a:cs typeface="Calibri" panose="020F0502020204030204" pitchFamily="34" charset="0"/>
                <a:sym typeface="Calibri"/>
              </a:rPr>
              <a:t>Keras</a:t>
            </a:r>
            <a:r>
              <a:rPr lang="en-US" dirty="0">
                <a:solidFill>
                  <a:schemeClr val="dk1"/>
                </a:solidFill>
                <a:latin typeface="Calibri" panose="020F0502020204030204" pitchFamily="34" charset="0"/>
                <a:ea typeface="Calibri"/>
                <a:cs typeface="Calibri" panose="020F0502020204030204" pitchFamily="34" charset="0"/>
                <a:sym typeface="Calibri"/>
              </a:rPr>
              <a:t> (2020) - by Jason Brownlee</a:t>
            </a:r>
            <a:endParaRPr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 - </a:t>
            </a:r>
            <a:r>
              <a:rPr lang="en-US" u="sng" dirty="0">
                <a:solidFill>
                  <a:schemeClr val="hlink"/>
                </a:solidFill>
                <a:latin typeface="Calibri" panose="020F0502020204030204" pitchFamily="34" charset="0"/>
                <a:ea typeface="Calibri"/>
                <a:cs typeface="Calibri" panose="020F0502020204030204" pitchFamily="34" charset="0"/>
                <a:sym typeface="Calibri"/>
                <a:hlinkClick r:id="rId3"/>
              </a:rPr>
              <a:t>https://machinelearningmastery.com/multivariate-time-series-forecasting-lstms-keras/</a:t>
            </a:r>
            <a:endParaRPr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endParaRPr dirty="0">
              <a:solidFill>
                <a:schemeClr val="dk1"/>
              </a:solidFill>
              <a:latin typeface="Calibri" panose="020F0502020204030204" pitchFamily="34" charset="0"/>
              <a:ea typeface="Calibri"/>
              <a:cs typeface="Calibri" panose="020F0502020204030204" pitchFamily="34" charset="0"/>
              <a:sym typeface="Calibri"/>
            </a:endParaRPr>
          </a:p>
          <a:p>
            <a:pPr lvl="0">
              <a:buClr>
                <a:schemeClr val="dk1"/>
              </a:buClr>
            </a:pPr>
            <a:r>
              <a:rPr lang="en-US" dirty="0">
                <a:solidFill>
                  <a:schemeClr val="dk1"/>
                </a:solidFill>
                <a:latin typeface="Calibri" panose="020F0502020204030204" pitchFamily="34" charset="0"/>
                <a:ea typeface="Calibri"/>
                <a:cs typeface="Calibri" panose="020F0502020204030204" pitchFamily="34" charset="0"/>
                <a:sym typeface="Calibri"/>
              </a:rPr>
              <a:t>Time Series Prediction With Deep Learning in </a:t>
            </a:r>
            <a:r>
              <a:rPr lang="en-US" dirty="0" err="1">
                <a:solidFill>
                  <a:schemeClr val="dk1"/>
                </a:solidFill>
                <a:latin typeface="Calibri" panose="020F0502020204030204" pitchFamily="34" charset="0"/>
                <a:ea typeface="Calibri"/>
                <a:cs typeface="Calibri" panose="020F0502020204030204" pitchFamily="34" charset="0"/>
                <a:sym typeface="Calibri"/>
              </a:rPr>
              <a:t>Keras</a:t>
            </a:r>
            <a:r>
              <a:rPr lang="en-US" dirty="0">
                <a:solidFill>
                  <a:schemeClr val="dk1"/>
                </a:solidFill>
                <a:latin typeface="Calibri" panose="020F0502020204030204" pitchFamily="34" charset="0"/>
                <a:ea typeface="Calibri"/>
                <a:cs typeface="Calibri" panose="020F0502020204030204" pitchFamily="34" charset="0"/>
                <a:sym typeface="Calibri"/>
              </a:rPr>
              <a:t> (2020) - by Jason Brownlee</a:t>
            </a:r>
            <a:endParaRPr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Font typeface="Arial"/>
              <a:buNone/>
            </a:pPr>
            <a:r>
              <a:rPr lang="en-US" dirty="0">
                <a:solidFill>
                  <a:schemeClr val="dk1"/>
                </a:solidFill>
                <a:latin typeface="Calibri" panose="020F0502020204030204" pitchFamily="34" charset="0"/>
                <a:ea typeface="Calibri"/>
                <a:cs typeface="Calibri" panose="020F0502020204030204" pitchFamily="34" charset="0"/>
                <a:sym typeface="Calibri"/>
              </a:rPr>
              <a:t> - </a:t>
            </a:r>
            <a:r>
              <a:rPr lang="en-US" u="sng" dirty="0">
                <a:solidFill>
                  <a:schemeClr val="hlink"/>
                </a:solidFill>
                <a:latin typeface="Calibri" panose="020F0502020204030204" pitchFamily="34" charset="0"/>
                <a:ea typeface="Calibri"/>
                <a:cs typeface="Calibri" panose="020F0502020204030204" pitchFamily="34" charset="0"/>
                <a:sym typeface="Calibri"/>
                <a:hlinkClick r:id="rId4"/>
              </a:rPr>
              <a:t>https://machinelearningmastery.com/time-series-prediction-with-deep-learning-in-python-with-keras/</a:t>
            </a:r>
            <a:endParaRPr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endParaRPr lang="en-US" dirty="0">
              <a:latin typeface="Calibri" panose="020F0502020204030204" pitchFamily="34" charset="0"/>
              <a:cs typeface="Calibri" panose="020F0502020204030204" pitchFamily="34" charset="0"/>
            </a:endParaRPr>
          </a:p>
          <a:p>
            <a:pPr lvl="0"/>
            <a:r>
              <a:rPr lang="en-US" dirty="0">
                <a:solidFill>
                  <a:schemeClr val="dk1"/>
                </a:solidFill>
                <a:latin typeface="Calibri" panose="020F0502020204030204" pitchFamily="34" charset="0"/>
                <a:ea typeface="Calibri"/>
                <a:cs typeface="Calibri" panose="020F0502020204030204" pitchFamily="34" charset="0"/>
                <a:sym typeface="Calibri"/>
              </a:rPr>
              <a:t>Neural networks for algorithmic trading. Multivariate time series (2017)</a:t>
            </a:r>
          </a:p>
          <a:p>
            <a:pPr lvl="0"/>
            <a:r>
              <a:rPr lang="en-US" dirty="0">
                <a:solidFill>
                  <a:schemeClr val="dk1"/>
                </a:solidFill>
                <a:latin typeface="Calibri" panose="020F0502020204030204" pitchFamily="34" charset="0"/>
                <a:ea typeface="Calibri"/>
                <a:cs typeface="Calibri" panose="020F0502020204030204" pitchFamily="34" charset="0"/>
                <a:sym typeface="Calibri"/>
              </a:rPr>
              <a:t> - </a:t>
            </a:r>
            <a:r>
              <a:rPr lang="en-US" u="sng" dirty="0">
                <a:solidFill>
                  <a:schemeClr val="hlink"/>
                </a:solidFill>
                <a:latin typeface="Calibri" panose="020F0502020204030204" pitchFamily="34" charset="0"/>
                <a:ea typeface="Calibri"/>
                <a:cs typeface="Calibri" panose="020F0502020204030204" pitchFamily="34" charset="0"/>
                <a:sym typeface="Calibri"/>
                <a:hlinkClick r:id="rId5"/>
              </a:rPr>
              <a:t>https://medium.com/machine-learning-world/neural-networks-for-algorithmic-trading-2-1-multivariate-time-series-ab016ce70f57</a:t>
            </a:r>
            <a:endParaRPr lang="en-US" dirty="0">
              <a:solidFill>
                <a:schemeClr val="dk1"/>
              </a:solidFill>
              <a:latin typeface="Calibri" panose="020F0502020204030204" pitchFamily="34" charset="0"/>
              <a:ea typeface="Calibri"/>
              <a:cs typeface="Calibri" panose="020F0502020204030204" pitchFamily="34" charset="0"/>
              <a:sym typeface="Calibri"/>
            </a:endParaRPr>
          </a:p>
          <a:p>
            <a:pPr lvl="0"/>
            <a:endParaRPr lang="en-US" dirty="0">
              <a:solidFill>
                <a:schemeClr val="dk1"/>
              </a:solidFill>
              <a:latin typeface="Calibri" panose="020F0502020204030204" pitchFamily="34" charset="0"/>
              <a:ea typeface="Calibri"/>
              <a:cs typeface="Calibri" panose="020F0502020204030204" pitchFamily="34" charset="0"/>
              <a:sym typeface="Calibri"/>
            </a:endParaRPr>
          </a:p>
          <a:p>
            <a:pPr lvl="0"/>
            <a:r>
              <a:rPr lang="en-US" dirty="0">
                <a:solidFill>
                  <a:schemeClr val="dk1"/>
                </a:solidFill>
                <a:latin typeface="Calibri" panose="020F0502020204030204" pitchFamily="34" charset="0"/>
                <a:ea typeface="Calibri"/>
                <a:cs typeface="Calibri" panose="020F0502020204030204" pitchFamily="34" charset="0"/>
                <a:sym typeface="Calibri"/>
              </a:rPr>
              <a:t>Energy Demand Time Series Forecasting (2017)</a:t>
            </a:r>
          </a:p>
          <a:p>
            <a:pPr lvl="0"/>
            <a:r>
              <a:rPr lang="en-US" dirty="0">
                <a:solidFill>
                  <a:schemeClr val="dk1"/>
                </a:solidFill>
                <a:latin typeface="Calibri" panose="020F0502020204030204" pitchFamily="34" charset="0"/>
                <a:ea typeface="Calibri"/>
                <a:cs typeface="Calibri" panose="020F0502020204030204" pitchFamily="34" charset="0"/>
                <a:sym typeface="Calibri"/>
              </a:rPr>
              <a:t> - </a:t>
            </a:r>
            <a:r>
              <a:rPr lang="en-US" u="sng" dirty="0">
                <a:solidFill>
                  <a:schemeClr val="hlink"/>
                </a:solidFill>
                <a:latin typeface="Calibri" panose="020F0502020204030204" pitchFamily="34" charset="0"/>
                <a:ea typeface="Calibri"/>
                <a:cs typeface="Calibri" panose="020F0502020204030204" pitchFamily="34" charset="0"/>
                <a:sym typeface="Calibri"/>
                <a:hlinkClick r:id="rId6"/>
              </a:rPr>
              <a:t>https://github.com/Azure/MachineLearningSamples-EnergyDemandTimeSeriesForecasting</a:t>
            </a:r>
            <a:endParaRPr lang="en-US"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endParaRPr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A605C3C9-07DC-A547-9DA7-C5B2F7CD7F4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022747" y="4495800"/>
            <a:ext cx="2993737" cy="2253712"/>
          </a:xfrm>
          <a:prstGeom prst="rect">
            <a:avLst/>
          </a:prstGeom>
        </p:spPr>
      </p:pic>
    </p:spTree>
    <p:extLst>
      <p:ext uri="{BB962C8B-B14F-4D97-AF65-F5344CB8AC3E}">
        <p14:creationId xmlns:p14="http://schemas.microsoft.com/office/powerpoint/2010/main" val="3599632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p:nvPr/>
        </p:nvSpPr>
        <p:spPr>
          <a:xfrm>
            <a:off x="1" y="1"/>
            <a:ext cx="6546574" cy="504092"/>
          </a:xfrm>
          <a:prstGeom prst="rect">
            <a:avLst/>
          </a:prstGeom>
          <a:noFill/>
          <a:ln>
            <a:noFill/>
          </a:ln>
        </p:spPr>
        <p:txBody>
          <a:bodyPr spcFirstLastPara="1" wrap="square" lIns="91425" tIns="45700" rIns="91425" bIns="45700" anchor="t" anchorCtr="0">
            <a:noAutofit/>
          </a:bodyPr>
          <a:lstStyle/>
          <a:p>
            <a:pPr lvl="0"/>
            <a:r>
              <a:rPr lang="en-US" sz="3200" b="1" dirty="0" err="1">
                <a:solidFill>
                  <a:schemeClr val="dk1"/>
                </a:solidFill>
                <a:latin typeface="Calibri" panose="020F0502020204030204" pitchFamily="34" charset="0"/>
                <a:ea typeface="Calibri"/>
                <a:cs typeface="Calibri" panose="020F0502020204030204" pitchFamily="34" charset="0"/>
                <a:sym typeface="Calibri"/>
              </a:rPr>
              <a:t>XGBoost</a:t>
            </a:r>
            <a:r>
              <a:rPr lang="en-US" sz="3200" b="1" dirty="0">
                <a:solidFill>
                  <a:schemeClr val="dk1"/>
                </a:solidFill>
                <a:latin typeface="Calibri" panose="020F0502020204030204" pitchFamily="34" charset="0"/>
                <a:ea typeface="Calibri"/>
                <a:cs typeface="Calibri" panose="020F0502020204030204" pitchFamily="34" charset="0"/>
                <a:sym typeface="Calibri"/>
              </a:rPr>
              <a:t> for Time Series Forecasting</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9" name="Google Shape;128;p18">
            <a:extLst>
              <a:ext uri="{FF2B5EF4-FFF2-40B4-BE49-F238E27FC236}">
                <a16:creationId xmlns:a16="http://schemas.microsoft.com/office/drawing/2014/main" id="{8F7BEC96-1F67-3A4A-BDC6-D3E7C2840DF6}"/>
              </a:ext>
            </a:extLst>
          </p:cNvPr>
          <p:cNvSpPr txBox="1"/>
          <p:nvPr/>
        </p:nvSpPr>
        <p:spPr>
          <a:xfrm>
            <a:off x="105509" y="740025"/>
            <a:ext cx="5897726" cy="5047495"/>
          </a:xfrm>
          <a:prstGeom prst="rect">
            <a:avLst/>
          </a:prstGeom>
          <a:noFill/>
          <a:ln>
            <a:noFill/>
          </a:ln>
        </p:spPr>
        <p:txBody>
          <a:bodyPr spcFirstLastPara="1" wrap="square" lIns="91425" tIns="45700" rIns="91425" bIns="45700" anchor="t" anchorCtr="0">
            <a:spAutoFit/>
          </a:bodyPr>
          <a:lstStyle/>
          <a:p>
            <a:pPr lvl="0"/>
            <a:r>
              <a:rPr lang="en-US" dirty="0">
                <a:solidFill>
                  <a:srgbClr val="00B050"/>
                </a:solidFill>
                <a:latin typeface="Calibri" panose="020F0502020204030204" pitchFamily="34" charset="0"/>
                <a:ea typeface="Calibri"/>
                <a:cs typeface="Calibri" panose="020F0502020204030204" pitchFamily="34" charset="0"/>
                <a:sym typeface="Calibri"/>
              </a:rPr>
              <a:t>"""</a:t>
            </a:r>
          </a:p>
          <a:p>
            <a:pPr lvl="0"/>
            <a:r>
              <a:rPr lang="en-US" dirty="0" err="1">
                <a:solidFill>
                  <a:srgbClr val="00B050"/>
                </a:solidFill>
                <a:latin typeface="Calibri" panose="020F0502020204030204" pitchFamily="34" charset="0"/>
                <a:ea typeface="Calibri"/>
                <a:cs typeface="Calibri" panose="020F0502020204030204" pitchFamily="34" charset="0"/>
                <a:sym typeface="Calibri"/>
              </a:rPr>
              <a:t>XGBoost</a:t>
            </a:r>
            <a:r>
              <a:rPr lang="en-US" dirty="0">
                <a:solidFill>
                  <a:srgbClr val="00B050"/>
                </a:solidFill>
                <a:latin typeface="Calibri" panose="020F0502020204030204" pitchFamily="34" charset="0"/>
                <a:ea typeface="Calibri"/>
                <a:cs typeface="Calibri" panose="020F0502020204030204" pitchFamily="34" charset="0"/>
                <a:sym typeface="Calibri"/>
              </a:rPr>
              <a:t> can be used for time series forecasting, although it requires that the time series dataset be transformed into a supervised learning problem first. </a:t>
            </a:r>
          </a:p>
          <a:p>
            <a:pPr lvl="0"/>
            <a:endParaRPr lang="en-US" dirty="0">
              <a:solidFill>
                <a:srgbClr val="00B050"/>
              </a:solidFill>
              <a:latin typeface="Calibri" panose="020F0502020204030204" pitchFamily="34" charset="0"/>
              <a:ea typeface="Calibri"/>
              <a:cs typeface="Calibri" panose="020F0502020204030204" pitchFamily="34" charset="0"/>
              <a:sym typeface="Calibri"/>
            </a:endParaRPr>
          </a:p>
          <a:p>
            <a:pPr lvl="0"/>
            <a:r>
              <a:rPr lang="en-US" dirty="0">
                <a:solidFill>
                  <a:srgbClr val="00B050"/>
                </a:solidFill>
                <a:latin typeface="Calibri" panose="020F0502020204030204" pitchFamily="34" charset="0"/>
                <a:ea typeface="Calibri"/>
                <a:cs typeface="Calibri" panose="020F0502020204030204" pitchFamily="34" charset="0"/>
                <a:sym typeface="Calibri"/>
              </a:rPr>
              <a:t>It also requires the use of a specialized technique for evaluating the model called walk-forward validation, as evaluating the model using k-fold cross validation would result in optimistically biased results.</a:t>
            </a:r>
          </a:p>
          <a:p>
            <a:pPr lvl="0"/>
            <a:r>
              <a:rPr lang="en-US" dirty="0">
                <a:solidFill>
                  <a:srgbClr val="00B050"/>
                </a:solidFill>
                <a:latin typeface="Calibri" panose="020F0502020204030204" pitchFamily="34" charset="0"/>
                <a:ea typeface="Calibri"/>
                <a:cs typeface="Calibri" panose="020F0502020204030204" pitchFamily="34" charset="0"/>
                <a:sym typeface="Calibri"/>
              </a:rPr>
              <a:t>"""</a:t>
            </a:r>
          </a:p>
          <a:p>
            <a:pPr lvl="0"/>
            <a:r>
              <a:rPr lang="en-US" dirty="0">
                <a:solidFill>
                  <a:schemeClr val="tx1"/>
                </a:solidFill>
                <a:latin typeface="Calibri" panose="020F0502020204030204" pitchFamily="34" charset="0"/>
                <a:ea typeface="Calibri"/>
                <a:cs typeface="Calibri" panose="020F0502020204030204" pitchFamily="34" charset="0"/>
                <a:sym typeface="Calibri"/>
              </a:rPr>
              <a:t> - Jason Brownlee</a:t>
            </a:r>
          </a:p>
          <a:p>
            <a:pPr lvl="0"/>
            <a:r>
              <a:rPr lang="en-US" dirty="0">
                <a:solidFill>
                  <a:schemeClr val="tx1"/>
                </a:solidFill>
                <a:latin typeface="Calibri" panose="020F0502020204030204" pitchFamily="34" charset="0"/>
                <a:ea typeface="Calibri"/>
                <a:cs typeface="Calibri" panose="020F0502020204030204" pitchFamily="34" charset="0"/>
                <a:sym typeface="Calibri"/>
                <a:hlinkClick r:id="rId3"/>
              </a:rPr>
              <a:t>https://machinelearningmastery.com/</a:t>
            </a:r>
            <a:endParaRPr lang="en-US" dirty="0">
              <a:solidFill>
                <a:schemeClr val="tx1"/>
              </a:solidFill>
              <a:latin typeface="Calibri" panose="020F0502020204030204" pitchFamily="34" charset="0"/>
              <a:ea typeface="Calibri"/>
              <a:cs typeface="Calibri" panose="020F0502020204030204" pitchFamily="34" charset="0"/>
              <a:sym typeface="Calibri"/>
            </a:endParaRPr>
          </a:p>
          <a:p>
            <a:pPr lvl="0"/>
            <a:endParaRPr lang="en-US" dirty="0">
              <a:solidFill>
                <a:schemeClr val="tx1"/>
              </a:solidFill>
              <a:latin typeface="Calibri" panose="020F0502020204030204" pitchFamily="34" charset="0"/>
              <a:ea typeface="Calibri"/>
              <a:cs typeface="Calibri" panose="020F0502020204030204" pitchFamily="34" charset="0"/>
              <a:sym typeface="Calibri"/>
            </a:endParaRPr>
          </a:p>
          <a:p>
            <a:pPr lvl="0"/>
            <a:endParaRPr lang="en-US" dirty="0">
              <a:solidFill>
                <a:schemeClr val="tx1"/>
              </a:solidFill>
              <a:latin typeface="Calibri" panose="020F0502020204030204" pitchFamily="34" charset="0"/>
              <a:ea typeface="Calibri"/>
              <a:cs typeface="Calibri" panose="020F0502020204030204" pitchFamily="34" charset="0"/>
              <a:sym typeface="Calibri"/>
            </a:endParaRPr>
          </a:p>
          <a:p>
            <a:pPr lvl="0"/>
            <a:endParaRPr lang="en-US" dirty="0">
              <a:solidFill>
                <a:schemeClr val="tx1"/>
              </a:solidFill>
              <a:latin typeface="Calibri" panose="020F0502020204030204" pitchFamily="34" charset="0"/>
              <a:ea typeface="Calibri"/>
              <a:cs typeface="Calibri" panose="020F0502020204030204" pitchFamily="34" charset="0"/>
              <a:sym typeface="Calibri"/>
            </a:endParaRPr>
          </a:p>
          <a:p>
            <a:pPr lvl="0"/>
            <a:r>
              <a:rPr lang="en-US" dirty="0">
                <a:solidFill>
                  <a:schemeClr val="tx1"/>
                </a:solidFill>
                <a:latin typeface="Calibri" panose="020F0502020204030204" pitchFamily="34" charset="0"/>
                <a:ea typeface="Calibri"/>
                <a:cs typeface="Calibri" panose="020F0502020204030204" pitchFamily="34" charset="0"/>
                <a:sym typeface="Calibri"/>
              </a:rPr>
              <a:t>Here are some links with python code:</a:t>
            </a:r>
          </a:p>
          <a:p>
            <a:pPr marL="0" marR="0" lvl="0" indent="0" algn="l" rtl="0">
              <a:spcBef>
                <a:spcPts val="0"/>
              </a:spcBef>
              <a:spcAft>
                <a:spcPts val="0"/>
              </a:spcAft>
              <a:buNone/>
            </a:pPr>
            <a:endParaRPr lang="en-US" dirty="0">
              <a:solidFill>
                <a:schemeClr val="tx1"/>
              </a:solidFill>
              <a:latin typeface="Calibri" panose="020F0502020204030204" pitchFamily="34" charset="0"/>
              <a:ea typeface="Calibri"/>
              <a:cs typeface="Calibri" panose="020F0502020204030204" pitchFamily="34" charset="0"/>
              <a:sym typeface="Calibri"/>
            </a:endParaRPr>
          </a:p>
          <a:p>
            <a:pPr lvl="0"/>
            <a:r>
              <a:rPr lang="en-US" dirty="0">
                <a:solidFill>
                  <a:schemeClr val="tx1"/>
                </a:solidFill>
                <a:latin typeface="Calibri" panose="020F0502020204030204" pitchFamily="34" charset="0"/>
                <a:ea typeface="Calibri"/>
                <a:cs typeface="Calibri" panose="020F0502020204030204" pitchFamily="34" charset="0"/>
                <a:sym typeface="Calibri"/>
              </a:rPr>
              <a:t> - </a:t>
            </a:r>
            <a:r>
              <a:rPr lang="en-US" dirty="0">
                <a:solidFill>
                  <a:schemeClr val="tx1"/>
                </a:solidFill>
                <a:latin typeface="Calibri" panose="020F0502020204030204" pitchFamily="34" charset="0"/>
                <a:ea typeface="Calibri"/>
                <a:cs typeface="Calibri" panose="020F0502020204030204" pitchFamily="34" charset="0"/>
                <a:sym typeface="Calibri"/>
                <a:hlinkClick r:id="rId4"/>
              </a:rPr>
              <a:t>https://machinelearningmastery.com/xgboost-for-time-series-forecasting/</a:t>
            </a:r>
            <a:r>
              <a:rPr lang="en-US" dirty="0">
                <a:solidFill>
                  <a:schemeClr val="tx1"/>
                </a:solidFill>
                <a:latin typeface="Calibri" panose="020F0502020204030204" pitchFamily="34" charset="0"/>
                <a:ea typeface="Calibri"/>
                <a:cs typeface="Calibri" panose="020F0502020204030204" pitchFamily="34" charset="0"/>
                <a:sym typeface="Calibri"/>
              </a:rPr>
              <a:t> -</a:t>
            </a:r>
          </a:p>
          <a:p>
            <a:pPr lvl="0"/>
            <a:endParaRPr lang="en-US" dirty="0">
              <a:solidFill>
                <a:schemeClr val="tx1"/>
              </a:solidFill>
              <a:latin typeface="Calibri" panose="020F0502020204030204" pitchFamily="34" charset="0"/>
              <a:ea typeface="Calibri"/>
              <a:cs typeface="Calibri" panose="020F0502020204030204" pitchFamily="34" charset="0"/>
              <a:sym typeface="Calibri"/>
            </a:endParaRPr>
          </a:p>
          <a:p>
            <a:pPr lvl="0"/>
            <a:r>
              <a:rPr lang="en-US" dirty="0">
                <a:solidFill>
                  <a:schemeClr val="tx1"/>
                </a:solidFill>
                <a:latin typeface="Calibri" panose="020F0502020204030204" pitchFamily="34" charset="0"/>
                <a:ea typeface="Calibri"/>
                <a:cs typeface="Calibri" panose="020F0502020204030204" pitchFamily="34" charset="0"/>
                <a:sym typeface="Calibri"/>
              </a:rPr>
              <a:t> - </a:t>
            </a:r>
            <a:r>
              <a:rPr lang="en-US" dirty="0">
                <a:solidFill>
                  <a:schemeClr val="tx1"/>
                </a:solidFill>
                <a:latin typeface="Calibri" panose="020F0502020204030204" pitchFamily="34" charset="0"/>
                <a:ea typeface="Calibri"/>
                <a:cs typeface="Calibri" panose="020F0502020204030204" pitchFamily="34" charset="0"/>
                <a:sym typeface="Calibri"/>
                <a:hlinkClick r:id="rId5"/>
              </a:rPr>
              <a:t>https://www.kaggle.com/getting-started/48536</a:t>
            </a:r>
            <a:r>
              <a:rPr lang="en-US" dirty="0">
                <a:solidFill>
                  <a:schemeClr val="tx1"/>
                </a:solidFill>
                <a:latin typeface="Calibri" panose="020F0502020204030204" pitchFamily="34" charset="0"/>
                <a:ea typeface="Calibri"/>
                <a:cs typeface="Calibri" panose="020F0502020204030204" pitchFamily="34" charset="0"/>
                <a:sym typeface="Calibri"/>
              </a:rPr>
              <a:t> - </a:t>
            </a:r>
          </a:p>
          <a:p>
            <a:pPr lvl="0"/>
            <a:endParaRPr lang="en-US" dirty="0">
              <a:solidFill>
                <a:schemeClr val="tx1"/>
              </a:solidFill>
              <a:latin typeface="Calibri" panose="020F0502020204030204" pitchFamily="34" charset="0"/>
              <a:ea typeface="Calibri"/>
              <a:cs typeface="Calibri" panose="020F0502020204030204" pitchFamily="34" charset="0"/>
              <a:sym typeface="Calibri"/>
            </a:endParaRPr>
          </a:p>
          <a:p>
            <a:pPr lvl="0"/>
            <a:r>
              <a:rPr lang="en-US" dirty="0">
                <a:solidFill>
                  <a:schemeClr val="tx1"/>
                </a:solidFill>
                <a:latin typeface="Calibri" panose="020F0502020204030204" pitchFamily="34" charset="0"/>
                <a:ea typeface="Calibri"/>
                <a:cs typeface="Calibri" panose="020F0502020204030204" pitchFamily="34" charset="0"/>
                <a:sym typeface="Calibri"/>
              </a:rPr>
              <a:t> - </a:t>
            </a:r>
            <a:r>
              <a:rPr lang="en-US" dirty="0">
                <a:solidFill>
                  <a:schemeClr val="tx1"/>
                </a:solidFill>
                <a:latin typeface="Calibri" panose="020F0502020204030204" pitchFamily="34" charset="0"/>
                <a:ea typeface="Calibri"/>
                <a:cs typeface="Calibri" panose="020F0502020204030204" pitchFamily="34" charset="0"/>
                <a:sym typeface="Calibri"/>
                <a:hlinkClick r:id="rId6"/>
              </a:rPr>
              <a:t>https://towardsdatascience.com/using-gradient-boosting-for-time-series-prediction-tasks-600fac66a5fc</a:t>
            </a:r>
            <a:r>
              <a:rPr lang="en-US" dirty="0">
                <a:solidFill>
                  <a:schemeClr val="tx1"/>
                </a:solidFill>
                <a:latin typeface="Calibri" panose="020F0502020204030204" pitchFamily="34" charset="0"/>
                <a:ea typeface="Calibri"/>
                <a:cs typeface="Calibri" panose="020F0502020204030204" pitchFamily="34" charset="0"/>
                <a:sym typeface="Calibri"/>
              </a:rPr>
              <a:t>  </a:t>
            </a:r>
          </a:p>
          <a:p>
            <a:pPr lvl="0"/>
            <a:endParaRPr lang="en-US" dirty="0">
              <a:solidFill>
                <a:schemeClr val="tx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lang="en-US" dirty="0">
              <a:solidFill>
                <a:schemeClr val="tx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CA5CC953-CE3C-7D44-83D5-5B4FA5C9F4ED}"/>
              </a:ext>
            </a:extLst>
          </p:cNvPr>
          <p:cNvSpPr txBox="1"/>
          <p:nvPr/>
        </p:nvSpPr>
        <p:spPr>
          <a:xfrm>
            <a:off x="7224777" y="920621"/>
            <a:ext cx="4770274" cy="5016758"/>
          </a:xfrm>
          <a:prstGeom prst="rect">
            <a:avLst/>
          </a:prstGeom>
          <a:noFill/>
        </p:spPr>
        <p:txBody>
          <a:bodyPr wrap="square" rtlCol="0">
            <a:spAutoFit/>
          </a:bodyPr>
          <a:lstStyle/>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finalize model and make a prediction for monthly births with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xgboost</a:t>
            </a:r>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numpy</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import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asarray</a:t>
            </a:r>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from pandas import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read_csv</a:t>
            </a:r>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from pandas import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DataFrame</a:t>
            </a:r>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from pandas import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concat</a:t>
            </a:r>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xgboost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import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XGBRegressor</a:t>
            </a:r>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transform a time series dataset into a supervised learning dataset</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def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series_to_supervised</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(data,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n_in</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=1,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n_out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=1,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dropnan</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=True):</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n_vars</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 1 if type(data) is list else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data.shape</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[1]</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df =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DataFrame</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(data)</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cols = list()</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 input sequence (t-n, ... t-1)</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for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i</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in range(</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n_in</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0, -1):</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cols.append</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df.shift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i</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 forecast sequence (t, t+1, ...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t+n</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for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i</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in range(0,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n_out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cols.append</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df.shift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i</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 put it all together</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agg</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concat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(cols, axis=1)</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 drop rows with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NaN</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values</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if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dropnan</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agg.dropna</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inplace</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=True)</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return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agg.values</a:t>
            </a:r>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load the dataset</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series =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read_csv</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('daily-total-female-</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births.csv</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header=0,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index_col</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=0)</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values =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series.values</a:t>
            </a:r>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transform the time series data into supervised learning</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train =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series_to_supervised</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(values,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n_in</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=6)</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split into input and output columns</a:t>
            </a:r>
          </a:p>
          <a:p>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trainX</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trainy</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 train[:, :-1], train[:, -1]</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fit model</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model =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XGBRegressor</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(objective='</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reg:squarederror</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n_estimators</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=1000)</a:t>
            </a:r>
          </a:p>
          <a:p>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model.fit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trainX</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trainy</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construct an input for a new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preduction</a:t>
            </a:r>
            <a:endParaRPr lang="en-US" sz="8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row = values[-6:].flatten()</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make a one-step prediction</a:t>
            </a:r>
          </a:p>
          <a:p>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yhat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model.predict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asarray</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([row]))</a:t>
            </a:r>
          </a:p>
          <a:p>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print('Input: %s, Predicted: %.3f' % (row, </a:t>
            </a:r>
            <a:r>
              <a:rPr lang="en-US" sz="800" dirty="0" err="1">
                <a:solidFill>
                  <a:srgbClr val="0070C0"/>
                </a:solidFill>
                <a:latin typeface="Menlo" panose="020B0609030804020204" pitchFamily="49" charset="0"/>
                <a:ea typeface="Menlo" panose="020B0609030804020204" pitchFamily="49" charset="0"/>
                <a:cs typeface="Menlo" panose="020B0609030804020204" pitchFamily="49" charset="0"/>
              </a:rPr>
              <a:t>yhat</a:t>
            </a:r>
            <a:r>
              <a:rPr lang="en-US" sz="800" dirty="0">
                <a:solidFill>
                  <a:srgbClr val="0070C0"/>
                </a:solidFill>
                <a:latin typeface="Menlo" panose="020B0609030804020204" pitchFamily="49" charset="0"/>
                <a:ea typeface="Menlo" panose="020B0609030804020204" pitchFamily="49" charset="0"/>
                <a:cs typeface="Menlo" panose="020B0609030804020204" pitchFamily="49" charset="0"/>
              </a:rPr>
              <a:t>[0]))</a:t>
            </a:r>
          </a:p>
        </p:txBody>
      </p:sp>
    </p:spTree>
    <p:extLst>
      <p:ext uri="{BB962C8B-B14F-4D97-AF65-F5344CB8AC3E}">
        <p14:creationId xmlns:p14="http://schemas.microsoft.com/office/powerpoint/2010/main" val="380189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0" y="0"/>
            <a:ext cx="5427000" cy="30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panose="020F0502020204030204" pitchFamily="34" charset="0"/>
                <a:ea typeface="Calibri"/>
                <a:cs typeface="Calibri" panose="020F0502020204030204" pitchFamily="34" charset="0"/>
                <a:sym typeface="Calibri"/>
              </a:rPr>
              <a:t>Call volume predictions</a:t>
            </a:r>
            <a:endParaRPr sz="18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Forecasting calls volume is a common problem:</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Customer service call volume by day (or part of day)</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EMS (Emergency Medical Services) calls</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Sales calls volume</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Virtual Machine Usage in the cloud</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predictions in investments &amp; insurance </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etc.</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SzPts val="1100"/>
              <a:buNone/>
            </a:pPr>
            <a:r>
              <a:rPr lang="en-US">
                <a:solidFill>
                  <a:schemeClr val="dk1"/>
                </a:solidFill>
                <a:latin typeface="Calibri" panose="020F0502020204030204" pitchFamily="34" charset="0"/>
                <a:cs typeface="Calibri" panose="020F0502020204030204" pitchFamily="34" charset="0"/>
              </a:rPr>
              <a:t>Balance between service quality (short waiting times, few </a:t>
            </a:r>
            <a:endParaRPr>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Clr>
                <a:schemeClr val="dk1"/>
              </a:buClr>
              <a:buSzPts val="1100"/>
              <a:buFont typeface="Arial"/>
              <a:buNone/>
            </a:pPr>
            <a:r>
              <a:rPr lang="en-US">
                <a:solidFill>
                  <a:schemeClr val="dk1"/>
                </a:solidFill>
                <a:latin typeface="Calibri" panose="020F0502020204030204" pitchFamily="34" charset="0"/>
                <a:cs typeface="Calibri" panose="020F0502020204030204" pitchFamily="34" charset="0"/>
              </a:rPr>
              <a:t>abandonments) and service efficiency (utilization of agents).</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p:txBody>
      </p:sp>
      <p:sp>
        <p:nvSpPr>
          <p:cNvPr id="89" name="Google Shape;89;p13"/>
          <p:cNvSpPr txBox="1"/>
          <p:nvPr/>
        </p:nvSpPr>
        <p:spPr>
          <a:xfrm>
            <a:off x="0" y="3000300"/>
            <a:ext cx="604020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panose="020F0502020204030204" pitchFamily="34" charset="0"/>
                <a:cs typeface="Calibri" panose="020F0502020204030204" pitchFamily="34" charset="0"/>
              </a:rPr>
              <a:t>variations and trends in call volume depend on various parameters - like   time of day, day of week, seasonal, trends (within year and growth between years), special events (holidays, promotions, legal changes, sport events, etc.). Number of calls can vary dramatically between days (x5 times or more)</a:t>
            </a:r>
            <a:endParaRPr>
              <a:solidFill>
                <a:schemeClr val="dk1"/>
              </a:solidFill>
              <a:latin typeface="Calibri" panose="020F0502020204030204" pitchFamily="34" charset="0"/>
              <a:cs typeface="Calibri" panose="020F0502020204030204" pitchFamily="34" charset="0"/>
            </a:endParaRPr>
          </a:p>
        </p:txBody>
      </p:sp>
      <p:pic>
        <p:nvPicPr>
          <p:cNvPr id="90" name="Google Shape;90;p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342263" y="0"/>
            <a:ext cx="4842186" cy="3000375"/>
          </a:xfrm>
          <a:prstGeom prst="rect">
            <a:avLst/>
          </a:prstGeom>
          <a:noFill/>
          <a:ln>
            <a:noFill/>
          </a:ln>
        </p:spPr>
      </p:pic>
      <p:sp>
        <p:nvSpPr>
          <p:cNvPr id="91" name="Google Shape;91;p13"/>
          <p:cNvSpPr txBox="1"/>
          <p:nvPr/>
        </p:nvSpPr>
        <p:spPr>
          <a:xfrm>
            <a:off x="8220750" y="3126325"/>
            <a:ext cx="30852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panose="020F0502020204030204" pitchFamily="34" charset="0"/>
                <a:cs typeface="Calibri" panose="020F0502020204030204" pitchFamily="34" charset="0"/>
              </a:rPr>
              <a:t>Variations within one month</a:t>
            </a:r>
            <a:endParaRPr>
              <a:latin typeface="Calibri" panose="020F0502020204030204" pitchFamily="34" charset="0"/>
              <a:cs typeface="Calibri" panose="020F0502020204030204" pitchFamily="34" charset="0"/>
            </a:endParaRPr>
          </a:p>
        </p:txBody>
      </p:sp>
      <p:pic>
        <p:nvPicPr>
          <p:cNvPr id="92" name="Google Shape;92;p13"/>
          <p:cNvPicPr preferRelativeResize="0"/>
          <p:nvPr/>
        </p:nvPicPr>
        <p:blipFill>
          <a:blip r:embed="rId4">
            <a:alphaModFix/>
          </a:blip>
          <a:stretch>
            <a:fillRect/>
          </a:stretch>
        </p:blipFill>
        <p:spPr>
          <a:xfrm>
            <a:off x="7536250" y="3495700"/>
            <a:ext cx="4648200" cy="2847975"/>
          </a:xfrm>
          <a:prstGeom prst="rect">
            <a:avLst/>
          </a:prstGeom>
          <a:noFill/>
          <a:ln>
            <a:noFill/>
          </a:ln>
        </p:spPr>
      </p:pic>
      <p:sp>
        <p:nvSpPr>
          <p:cNvPr id="93" name="Google Shape;93;p13"/>
          <p:cNvSpPr txBox="1"/>
          <p:nvPr/>
        </p:nvSpPr>
        <p:spPr>
          <a:xfrm>
            <a:off x="7889475" y="6386700"/>
            <a:ext cx="4386300" cy="4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panose="020F0502020204030204" pitchFamily="34" charset="0"/>
                <a:cs typeface="Calibri" panose="020F0502020204030204" pitchFamily="34" charset="0"/>
              </a:rPr>
              <a:t>Seasonal variations repeating year after year</a:t>
            </a:r>
            <a:endParaRPr>
              <a:latin typeface="Calibri" panose="020F0502020204030204" pitchFamily="34" charset="0"/>
              <a:cs typeface="Calibri" panose="020F0502020204030204" pitchFamily="34" charset="0"/>
            </a:endParaRPr>
          </a:p>
        </p:txBody>
      </p:sp>
      <p:pic>
        <p:nvPicPr>
          <p:cNvPr id="94" name="Google Shape;94;p1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98025" y="4820525"/>
            <a:ext cx="4842174" cy="203747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p:nvPr/>
        </p:nvSpPr>
        <p:spPr>
          <a:xfrm>
            <a:off x="1602061" y="1523988"/>
            <a:ext cx="9385500" cy="35086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dirty="0">
                <a:solidFill>
                  <a:schemeClr val="accent6">
                    <a:lumMod val="75000"/>
                  </a:schemeClr>
                </a:solidFill>
                <a:latin typeface="Calibri" panose="020F0502020204030204" pitchFamily="34" charset="0"/>
                <a:cs typeface="Calibri" panose="020F0502020204030204" pitchFamily="34" charset="0"/>
              </a:rPr>
              <a:t>"""If you've ever stepped into a call center the morning after an unannounced marketing campaign, you likely came to the painful realization that the marketing folks need to be tightly integrated into this process. </a:t>
            </a:r>
            <a:endParaRPr sz="1800" dirty="0">
              <a:solidFill>
                <a:schemeClr val="accent6">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accent6">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800" dirty="0">
                <a:solidFill>
                  <a:schemeClr val="accent6">
                    <a:lumMod val="75000"/>
                  </a:schemeClr>
                </a:solidFill>
                <a:latin typeface="Calibri" panose="020F0502020204030204" pitchFamily="34" charset="0"/>
                <a:cs typeface="Calibri" panose="020F0502020204030204" pitchFamily="34" charset="0"/>
              </a:rPr>
              <a:t>So, too, the people in legal who change terms and conditions; the people in IT who make system changes; and anybody else who impacts the call center's work load. </a:t>
            </a:r>
            <a:endParaRPr sz="1800" dirty="0">
              <a:solidFill>
                <a:schemeClr val="accent6">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solidFill>
                <a:schemeClr val="accent6">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800" b="1" dirty="0">
                <a:solidFill>
                  <a:schemeClr val="accent6">
                    <a:lumMod val="75000"/>
                  </a:schemeClr>
                </a:solidFill>
                <a:latin typeface="Calibri" panose="020F0502020204030204" pitchFamily="34" charset="0"/>
                <a:cs typeface="Calibri" panose="020F0502020204030204" pitchFamily="34" charset="0"/>
              </a:rPr>
              <a:t>A cross-functional meeting (minimum once per week) is essential. </a:t>
            </a:r>
            <a:endParaRPr sz="1800" b="1" dirty="0">
              <a:solidFill>
                <a:schemeClr val="accent6">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800" b="1" dirty="0">
                <a:solidFill>
                  <a:schemeClr val="accent6">
                    <a:lumMod val="75000"/>
                  </a:schemeClr>
                </a:solidFill>
                <a:latin typeface="Calibri" panose="020F0502020204030204" pitchFamily="34" charset="0"/>
                <a:cs typeface="Calibri" panose="020F0502020204030204" pitchFamily="34" charset="0"/>
              </a:rPr>
              <a:t>The motto of this team: No surprises! </a:t>
            </a:r>
            <a:r>
              <a:rPr lang="en-US" sz="1800" dirty="0">
                <a:solidFill>
                  <a:schemeClr val="accent6">
                    <a:lumMod val="75000"/>
                  </a:schemeClr>
                </a:solidFill>
                <a:latin typeface="Calibri" panose="020F0502020204030204" pitchFamily="34" charset="0"/>
                <a:cs typeface="Calibri" panose="020F0502020204030204" pitchFamily="34" charset="0"/>
              </a:rPr>
              <a:t>"""</a:t>
            </a:r>
            <a:endParaRPr sz="1800" dirty="0">
              <a:solidFill>
                <a:schemeClr val="accent6">
                  <a:lumMod val="75000"/>
                </a:schemeClr>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800"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800" dirty="0">
                <a:latin typeface="Calibri" panose="020F0502020204030204" pitchFamily="34" charset="0"/>
                <a:cs typeface="Calibri" panose="020F0502020204030204" pitchFamily="34" charset="0"/>
              </a:rPr>
              <a:t>    from "Improving Your Call Center's Workload Forecast" (2003)</a:t>
            </a:r>
            <a:endParaRPr sz="1800" dirty="0">
              <a:latin typeface="Calibri" panose="020F0502020204030204" pitchFamily="34" charset="0"/>
              <a:cs typeface="Calibri" panose="020F0502020204030204" pitchFamily="34" charset="0"/>
            </a:endParaRPr>
          </a:p>
          <a:p>
            <a:pPr marL="0" lvl="0" indent="0" algn="l" rtl="0">
              <a:spcBef>
                <a:spcPts val="0"/>
              </a:spcBef>
              <a:spcAft>
                <a:spcPts val="0"/>
              </a:spcAft>
              <a:buClr>
                <a:schemeClr val="dk1"/>
              </a:buClr>
              <a:buSzPts val="1100"/>
              <a:buFont typeface="Arial"/>
              <a:buNone/>
            </a:pPr>
            <a:r>
              <a:rPr lang="en-US" sz="1800" dirty="0">
                <a:latin typeface="Calibri" panose="020F0502020204030204" pitchFamily="34" charset="0"/>
                <a:cs typeface="Calibri" panose="020F0502020204030204" pitchFamily="34" charset="0"/>
              </a:rPr>
              <a:t>     - </a:t>
            </a:r>
            <a:r>
              <a:rPr lang="en-US" sz="1800" u="sng" dirty="0">
                <a:solidFill>
                  <a:schemeClr val="hlink"/>
                </a:solidFill>
                <a:latin typeface="Calibri" panose="020F0502020204030204" pitchFamily="34" charset="0"/>
                <a:cs typeface="Calibri" panose="020F0502020204030204" pitchFamily="34" charset="0"/>
                <a:hlinkClick r:id="rId3"/>
              </a:rPr>
              <a:t>https://www.eetimes.com/document.asp?doc_id=1196835</a:t>
            </a:r>
            <a:endParaRPr sz="1800" dirty="0">
              <a:latin typeface="Calibri" panose="020F0502020204030204" pitchFamily="34" charset="0"/>
              <a:cs typeface="Calibri" panose="020F050202020403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p:nvPr/>
        </p:nvSpPr>
        <p:spPr>
          <a:xfrm>
            <a:off x="0" y="0"/>
            <a:ext cx="10077651" cy="53244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1">
                <a:solidFill>
                  <a:schemeClr val="dk1"/>
                </a:solidFill>
                <a:latin typeface="Calibri" panose="020F0502020204030204" pitchFamily="34" charset="0"/>
                <a:ea typeface="Calibri"/>
                <a:cs typeface="Calibri" panose="020F0502020204030204" pitchFamily="34" charset="0"/>
                <a:sym typeface="Calibri"/>
              </a:rPr>
              <a:t>Some Links</a:t>
            </a:r>
            <a:endParaRPr sz="180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Workload Forecasting For A Call Center: Methodology And A Case Study (2009)</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a:t>
            </a:r>
            <a:r>
              <a:rPr lang="en-US" u="sng">
                <a:solidFill>
                  <a:schemeClr val="hlink"/>
                </a:solidFill>
                <a:latin typeface="Calibri" panose="020F0502020204030204" pitchFamily="34" charset="0"/>
                <a:ea typeface="Calibri"/>
                <a:cs typeface="Calibri" panose="020F0502020204030204" pitchFamily="34" charset="0"/>
                <a:sym typeface="Calibri"/>
                <a:hlinkClick r:id="rId3"/>
              </a:rPr>
              <a:t>https://arxiv.org/pdf/1009.5741.pdf</a:t>
            </a:r>
            <a:r>
              <a:rPr lang="en-US">
                <a:solidFill>
                  <a:schemeClr val="dk1"/>
                </a:solidFill>
                <a:latin typeface="Calibri" panose="020F0502020204030204" pitchFamily="34" charset="0"/>
                <a:ea typeface="Calibri"/>
                <a:cs typeface="Calibri" panose="020F0502020204030204" pitchFamily="34" charset="0"/>
                <a:sym typeface="Calibri"/>
              </a:rPr>
              <a:t> </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How to Choose the Right Forecasting Technique (1971)</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a:t>
            </a:r>
            <a:r>
              <a:rPr lang="en-US" u="sng">
                <a:solidFill>
                  <a:schemeClr val="hlink"/>
                </a:solidFill>
                <a:latin typeface="Calibri" panose="020F0502020204030204" pitchFamily="34" charset="0"/>
                <a:ea typeface="Calibri"/>
                <a:cs typeface="Calibri" panose="020F0502020204030204" pitchFamily="34" charset="0"/>
                <a:sym typeface="Calibri"/>
                <a:hlinkClick r:id="rId4"/>
              </a:rPr>
              <a:t>https://hbr.org/1971/07/how-to-choose-the-right-forecasting-technique</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SzPts val="1100"/>
              <a:buFont typeface="Arial"/>
              <a:buNone/>
            </a:pPr>
            <a:r>
              <a:rPr lang="en-US">
                <a:solidFill>
                  <a:schemeClr val="dk1"/>
                </a:solidFill>
                <a:latin typeface="Calibri" panose="020F0502020204030204" pitchFamily="34" charset="0"/>
                <a:cs typeface="Calibri" panose="020F0502020204030204" pitchFamily="34" charset="0"/>
              </a:rPr>
              <a:t>Example of an Excel youtube demo of forecasting,</a:t>
            </a:r>
            <a:endParaRPr>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Clr>
                <a:schemeClr val="dk1"/>
              </a:buClr>
              <a:buSzPts val="1100"/>
              <a:buFont typeface="Arial"/>
              <a:buNone/>
            </a:pPr>
            <a:r>
              <a:rPr lang="en-US">
                <a:solidFill>
                  <a:schemeClr val="dk1"/>
                </a:solidFill>
                <a:latin typeface="Calibri" panose="020F0502020204030204" pitchFamily="34" charset="0"/>
                <a:cs typeface="Calibri" panose="020F0502020204030204" pitchFamily="34" charset="0"/>
              </a:rPr>
              <a:t> - </a:t>
            </a:r>
            <a:r>
              <a:rPr lang="en-US" u="sng">
                <a:solidFill>
                  <a:schemeClr val="hlink"/>
                </a:solidFill>
                <a:latin typeface="Calibri" panose="020F0502020204030204" pitchFamily="34" charset="0"/>
                <a:cs typeface="Calibri" panose="020F0502020204030204" pitchFamily="34" charset="0"/>
                <a:hlinkClick r:id="rId5"/>
              </a:rPr>
              <a:t>https://www.youtube.com/watch?v=IKwl6CEwQxQ</a:t>
            </a:r>
            <a:endParaRPr>
              <a:solidFill>
                <a:schemeClr val="dk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How to Calculate Forecast Accuracy (2017)</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a:t>
            </a:r>
            <a:r>
              <a:rPr lang="en-US" u="sng">
                <a:solidFill>
                  <a:schemeClr val="hlink"/>
                </a:solidFill>
                <a:latin typeface="Calibri" panose="020F0502020204030204" pitchFamily="34" charset="0"/>
                <a:ea typeface="Calibri"/>
                <a:cs typeface="Calibri" panose="020F0502020204030204" pitchFamily="34" charset="0"/>
                <a:sym typeface="Calibri"/>
                <a:hlinkClick r:id="rId6"/>
              </a:rPr>
              <a:t>https://www.callcentrehelper.com/calculate-forecast-accuracy-113808.htm</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Daily volume of cases in emergency call centers: construction and validation of a predictive model (2017)</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a:t>
            </a:r>
            <a:r>
              <a:rPr lang="en-US" u="sng">
                <a:solidFill>
                  <a:schemeClr val="hlink"/>
                </a:solidFill>
                <a:latin typeface="Calibri" panose="020F0502020204030204" pitchFamily="34" charset="0"/>
                <a:ea typeface="Calibri"/>
                <a:cs typeface="Calibri" panose="020F0502020204030204" pitchFamily="34" charset="0"/>
                <a:sym typeface="Calibri"/>
                <a:hlinkClick r:id="rId7"/>
              </a:rPr>
              <a:t>https://www.ncbi.nlm.nih.gov/pmc/articles/PMC5576313/</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Neural networks for algorithmic trading. Multivariate time series</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a:t>
            </a:r>
            <a:r>
              <a:rPr lang="en-US" u="sng">
                <a:solidFill>
                  <a:schemeClr val="hlink"/>
                </a:solidFill>
                <a:latin typeface="Calibri" panose="020F0502020204030204" pitchFamily="34" charset="0"/>
                <a:ea typeface="Calibri"/>
                <a:cs typeface="Calibri" panose="020F0502020204030204" pitchFamily="34" charset="0"/>
                <a:sym typeface="Calibri"/>
                <a:hlinkClick r:id="rId8"/>
              </a:rPr>
              <a:t>https://medium.com/machine-learning-world/neural-networks-for-algorithmic-trading-2-1-multivariate-time-series-ab016ce70f57</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Energy Demand Time Series Forecasting</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a:t>
            </a:r>
            <a:r>
              <a:rPr lang="en-US" u="sng">
                <a:solidFill>
                  <a:schemeClr val="hlink"/>
                </a:solidFill>
                <a:latin typeface="Calibri" panose="020F0502020204030204" pitchFamily="34" charset="0"/>
                <a:ea typeface="Calibri"/>
                <a:cs typeface="Calibri" panose="020F0502020204030204" pitchFamily="34" charset="0"/>
                <a:sym typeface="Calibri"/>
                <a:hlinkClick r:id="rId9"/>
              </a:rPr>
              <a:t>https://github.com/Azure/MachineLearningSamples-EnergyDemandTimeSeriesForecasting</a:t>
            </a: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82EE2F-9076-D64D-903D-09AA3AFAB666}"/>
              </a:ext>
            </a:extLst>
          </p:cNvPr>
          <p:cNvSpPr txBox="1"/>
          <p:nvPr/>
        </p:nvSpPr>
        <p:spPr>
          <a:xfrm>
            <a:off x="0" y="0"/>
            <a:ext cx="6690226" cy="523220"/>
          </a:xfrm>
          <a:prstGeom prst="rect">
            <a:avLst/>
          </a:prstGeom>
          <a:noFill/>
        </p:spPr>
        <p:txBody>
          <a:bodyPr wrap="square" rtlCol="0">
            <a:spAutoFit/>
          </a:bodyPr>
          <a:lstStyle/>
          <a:p>
            <a:r>
              <a:rPr lang="en-US" sz="2800" b="1">
                <a:latin typeface="Calibri" panose="020F0502020204030204" pitchFamily="34" charset="0"/>
                <a:cs typeface="Calibri" panose="020F0502020204030204" pitchFamily="34" charset="0"/>
              </a:rPr>
              <a:t>Jason Brownlee</a:t>
            </a:r>
          </a:p>
        </p:txBody>
      </p:sp>
      <p:sp>
        <p:nvSpPr>
          <p:cNvPr id="3" name="TextBox 2">
            <a:extLst>
              <a:ext uri="{FF2B5EF4-FFF2-40B4-BE49-F238E27FC236}">
                <a16:creationId xmlns:a16="http://schemas.microsoft.com/office/drawing/2014/main" id="{53F6E3B1-F102-BD4C-AF30-4FC9C2721405}"/>
              </a:ext>
            </a:extLst>
          </p:cNvPr>
          <p:cNvSpPr txBox="1"/>
          <p:nvPr/>
        </p:nvSpPr>
        <p:spPr>
          <a:xfrm>
            <a:off x="0" y="763488"/>
            <a:ext cx="5176434" cy="369332"/>
          </a:xfrm>
          <a:prstGeom prst="rect">
            <a:avLst/>
          </a:prstGeom>
          <a:noFill/>
        </p:spPr>
        <p:txBody>
          <a:bodyPr wrap="square" rtlCol="0">
            <a:spAutoFit/>
          </a:bodyPr>
          <a:lstStyle/>
          <a:p>
            <a:r>
              <a:rPr lang="en-US" sz="1800" b="1">
                <a:solidFill>
                  <a:srgbClr val="00B050"/>
                </a:solidFill>
                <a:latin typeface="Calibri" panose="020F0502020204030204" pitchFamily="34" charset="0"/>
                <a:cs typeface="Calibri" panose="020F0502020204030204" pitchFamily="34" charset="0"/>
              </a:rPr>
              <a:t>Best two books on time series forecasting:</a:t>
            </a:r>
          </a:p>
        </p:txBody>
      </p:sp>
      <p:pic>
        <p:nvPicPr>
          <p:cNvPr id="1026" name="Picture 2" descr="Deep Learning for Time Series Forecasting">
            <a:extLst>
              <a:ext uri="{FF2B5EF4-FFF2-40B4-BE49-F238E27FC236}">
                <a16:creationId xmlns:a16="http://schemas.microsoft.com/office/drawing/2014/main" id="{5AB33C9D-B143-CA41-95B2-FEEDADDEA48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28005" y="1857397"/>
            <a:ext cx="1862221" cy="26325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B97E1A-E464-C741-9FCD-BAF5F4D9A272}"/>
              </a:ext>
            </a:extLst>
          </p:cNvPr>
          <p:cNvSpPr txBox="1"/>
          <p:nvPr/>
        </p:nvSpPr>
        <p:spPr>
          <a:xfrm>
            <a:off x="8245712" y="2568024"/>
            <a:ext cx="3879114" cy="2893100"/>
          </a:xfrm>
          <a:prstGeom prst="rect">
            <a:avLst/>
          </a:prstGeom>
          <a:noFill/>
        </p:spPr>
        <p:txBody>
          <a:bodyPr wrap="square" rtlCol="0">
            <a:spAutoFit/>
          </a:bodyPr>
          <a:lstStyle/>
          <a:p>
            <a:r>
              <a:rPr lang="en-US" b="1">
                <a:solidFill>
                  <a:srgbClr val="FF0000"/>
                </a:solidFill>
                <a:latin typeface="Calibri" panose="020F0502020204030204" pitchFamily="34" charset="0"/>
                <a:cs typeface="Calibri" panose="020F0502020204030204" pitchFamily="34" charset="0"/>
              </a:rPr>
              <a:t>Jason Brownlee</a:t>
            </a:r>
          </a:p>
          <a:p>
            <a:endParaRPr lang="en-US" i="1">
              <a:latin typeface="Calibri" panose="020F0502020204030204" pitchFamily="34" charset="0"/>
              <a:cs typeface="Calibri" panose="020F0502020204030204" pitchFamily="34" charset="0"/>
            </a:endParaRPr>
          </a:p>
          <a:p>
            <a:r>
              <a:rPr lang="en-US" i="1">
                <a:latin typeface="Calibri" panose="020F0502020204030204" pitchFamily="34" charset="0"/>
                <a:cs typeface="Calibri" panose="020F0502020204030204" pitchFamily="34" charset="0"/>
              </a:rPr>
              <a:t>Melbourne, Australia</a:t>
            </a:r>
          </a:p>
          <a:p>
            <a:endParaRPr lang="en-US" i="1">
              <a:latin typeface="Calibri" panose="020F0502020204030204" pitchFamily="34" charset="0"/>
              <a:cs typeface="Calibri" panose="020F0502020204030204" pitchFamily="34" charset="0"/>
            </a:endParaRPr>
          </a:p>
          <a:p>
            <a:r>
              <a:rPr lang="en-US" i="1">
                <a:latin typeface="Calibri" panose="020F0502020204030204" pitchFamily="34" charset="0"/>
                <a:cs typeface="Calibri" panose="020F0502020204030204" pitchFamily="34" charset="0"/>
              </a:rPr>
              <a:t>Jason wrote 21 books on Machine Learning. </a:t>
            </a:r>
          </a:p>
          <a:p>
            <a:r>
              <a:rPr lang="en-US" i="1">
                <a:latin typeface="Calibri" panose="020F0502020204030204" pitchFamily="34" charset="0"/>
                <a:cs typeface="Calibri" panose="020F0502020204030204" pitchFamily="34" charset="0"/>
              </a:rPr>
              <a:t>I highly recommend to buy all of them. </a:t>
            </a:r>
          </a:p>
          <a:p>
            <a:r>
              <a:rPr lang="en-US" i="1">
                <a:latin typeface="Calibri" panose="020F0502020204030204" pitchFamily="34" charset="0"/>
                <a:cs typeface="Calibri" panose="020F0502020204030204" pitchFamily="34" charset="0"/>
              </a:rPr>
              <a:t>They come as PDF with separate python code files.</a:t>
            </a:r>
          </a:p>
          <a:p>
            <a:endParaRPr lang="en-US" i="1">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hlinkClick r:id="rId3"/>
              </a:rPr>
              <a:t>https://www.linkedin.com/in/jasonbrownlee/</a:t>
            </a:r>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hlinkClick r:id="rId4"/>
              </a:rPr>
              <a:t>https://machinelearningmastery.com/</a:t>
            </a:r>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hlinkClick r:id="rId5"/>
              </a:rPr>
              <a:t>https://SuperFastPython.com</a:t>
            </a:r>
            <a:endParaRPr lang="en-US">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8222224-24EA-9B40-BE1C-8A4F728FC2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1398" y="1857397"/>
            <a:ext cx="1850383" cy="2632503"/>
          </a:xfrm>
          <a:prstGeom prst="rect">
            <a:avLst/>
          </a:prstGeom>
        </p:spPr>
      </p:pic>
      <p:sp>
        <p:nvSpPr>
          <p:cNvPr id="12" name="TextBox 11">
            <a:extLst>
              <a:ext uri="{FF2B5EF4-FFF2-40B4-BE49-F238E27FC236}">
                <a16:creationId xmlns:a16="http://schemas.microsoft.com/office/drawing/2014/main" id="{13EFC175-81A5-2549-AF0B-AAD9CD1C2443}"/>
              </a:ext>
            </a:extLst>
          </p:cNvPr>
          <p:cNvSpPr txBox="1"/>
          <p:nvPr/>
        </p:nvSpPr>
        <p:spPr>
          <a:xfrm>
            <a:off x="548234" y="4586763"/>
            <a:ext cx="2724284" cy="523220"/>
          </a:xfrm>
          <a:prstGeom prst="rect">
            <a:avLst/>
          </a:prstGeom>
          <a:noFill/>
        </p:spPr>
        <p:txBody>
          <a:bodyPr wrap="square" rtlCol="0">
            <a:spAutoFit/>
          </a:bodyPr>
          <a:lstStyle/>
          <a:p>
            <a:pPr algn="ctr"/>
            <a:r>
              <a:rPr lang="en-US" b="1">
                <a:solidFill>
                  <a:srgbClr val="00B050"/>
                </a:solidFill>
                <a:latin typeface="Calibri" panose="020F0502020204030204" pitchFamily="34" charset="0"/>
                <a:cs typeface="Calibri" panose="020F0502020204030204" pitchFamily="34" charset="0"/>
              </a:rPr>
              <a:t>Introduction to Time Series Forecasting With Python</a:t>
            </a:r>
          </a:p>
        </p:txBody>
      </p:sp>
      <p:sp>
        <p:nvSpPr>
          <p:cNvPr id="13" name="TextBox 12">
            <a:extLst>
              <a:ext uri="{FF2B5EF4-FFF2-40B4-BE49-F238E27FC236}">
                <a16:creationId xmlns:a16="http://schemas.microsoft.com/office/drawing/2014/main" id="{8A795A01-6A76-944A-A660-4795890B7D72}"/>
              </a:ext>
            </a:extLst>
          </p:cNvPr>
          <p:cNvSpPr txBox="1"/>
          <p:nvPr/>
        </p:nvSpPr>
        <p:spPr>
          <a:xfrm>
            <a:off x="4396973" y="4586763"/>
            <a:ext cx="2724284" cy="523220"/>
          </a:xfrm>
          <a:prstGeom prst="rect">
            <a:avLst/>
          </a:prstGeom>
          <a:noFill/>
        </p:spPr>
        <p:txBody>
          <a:bodyPr wrap="square" rtlCol="0">
            <a:spAutoFit/>
          </a:bodyPr>
          <a:lstStyle/>
          <a:p>
            <a:pPr algn="ctr"/>
            <a:r>
              <a:rPr lang="en-US" b="1">
                <a:solidFill>
                  <a:srgbClr val="00B050"/>
                </a:solidFill>
                <a:latin typeface="Calibri" panose="020F0502020204030204" pitchFamily="34" charset="0"/>
                <a:cs typeface="Calibri" panose="020F0502020204030204" pitchFamily="34" charset="0"/>
              </a:rPr>
              <a:t>Deep Learning for Time Series Forecasting</a:t>
            </a:r>
            <a:endParaRPr lang="en-US">
              <a:latin typeface="Calibri" panose="020F0502020204030204" pitchFamily="34" charset="0"/>
              <a:cs typeface="Calibri" panose="020F0502020204030204" pitchFamily="34" charset="0"/>
            </a:endParaRPr>
          </a:p>
        </p:txBody>
      </p:sp>
      <p:pic>
        <p:nvPicPr>
          <p:cNvPr id="10" name="Picture 4" descr="Profile photo of Jason Brownlee">
            <a:extLst>
              <a:ext uri="{FF2B5EF4-FFF2-40B4-BE49-F238E27FC236}">
                <a16:creationId xmlns:a16="http://schemas.microsoft.com/office/drawing/2014/main" id="{181C5736-E975-D14C-87B5-24FE55B1946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686450" y="145206"/>
            <a:ext cx="2339311" cy="233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0002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82EE2F-9076-D64D-903D-09AA3AFAB666}"/>
              </a:ext>
            </a:extLst>
          </p:cNvPr>
          <p:cNvSpPr txBox="1"/>
          <p:nvPr/>
        </p:nvSpPr>
        <p:spPr>
          <a:xfrm>
            <a:off x="0" y="0"/>
            <a:ext cx="4325815" cy="523220"/>
          </a:xfrm>
          <a:prstGeom prst="rect">
            <a:avLst/>
          </a:prstGeom>
          <a:noFill/>
        </p:spPr>
        <p:txBody>
          <a:bodyPr wrap="square" rtlCol="0">
            <a:spAutoFit/>
          </a:bodyPr>
          <a:lstStyle/>
          <a:p>
            <a:r>
              <a:rPr lang="en-US" sz="2800" b="1">
                <a:latin typeface="Calibri" panose="020F0502020204030204" pitchFamily="34" charset="0"/>
                <a:cs typeface="Calibri" panose="020F0502020204030204" pitchFamily="34" charset="0"/>
              </a:rPr>
              <a:t>Multivariate time series</a:t>
            </a:r>
          </a:p>
        </p:txBody>
      </p:sp>
      <p:sp>
        <p:nvSpPr>
          <p:cNvPr id="3" name="TextBox 2">
            <a:extLst>
              <a:ext uri="{FF2B5EF4-FFF2-40B4-BE49-F238E27FC236}">
                <a16:creationId xmlns:a16="http://schemas.microsoft.com/office/drawing/2014/main" id="{53F6E3B1-F102-BD4C-AF30-4FC9C2721405}"/>
              </a:ext>
            </a:extLst>
          </p:cNvPr>
          <p:cNvSpPr txBox="1"/>
          <p:nvPr/>
        </p:nvSpPr>
        <p:spPr>
          <a:xfrm>
            <a:off x="0" y="609601"/>
            <a:ext cx="5929162" cy="738664"/>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Multivariate time series </a:t>
            </a:r>
            <a:r>
              <a:rPr lang="en-US" b="1">
                <a:latin typeface="Calibri" panose="020F0502020204030204" pitchFamily="34" charset="0"/>
                <a:cs typeface="Calibri" panose="020F0502020204030204" pitchFamily="34" charset="0"/>
              </a:rPr>
              <a:t>has more than one time-dependent variable</a:t>
            </a:r>
            <a:r>
              <a:rPr lang="en-US">
                <a:latin typeface="Calibri" panose="020F0502020204030204" pitchFamily="34" charset="0"/>
                <a:cs typeface="Calibri" panose="020F0502020204030204" pitchFamily="34" charset="0"/>
              </a:rPr>
              <a:t>. Each variable depends not only on its past values but also has some dependency on other variables. This dependency is used for forecasting future values</a:t>
            </a:r>
          </a:p>
        </p:txBody>
      </p:sp>
      <p:sp>
        <p:nvSpPr>
          <p:cNvPr id="4" name="TextBox 3">
            <a:extLst>
              <a:ext uri="{FF2B5EF4-FFF2-40B4-BE49-F238E27FC236}">
                <a16:creationId xmlns:a16="http://schemas.microsoft.com/office/drawing/2014/main" id="{E9E51E65-6A6C-A241-9DCD-CB26327B4F79}"/>
              </a:ext>
            </a:extLst>
          </p:cNvPr>
          <p:cNvSpPr txBox="1"/>
          <p:nvPr/>
        </p:nvSpPr>
        <p:spPr>
          <a:xfrm>
            <a:off x="7041866" y="3169736"/>
            <a:ext cx="4888523" cy="3485570"/>
          </a:xfrm>
          <a:prstGeom prst="rect">
            <a:avLst/>
          </a:prstGeom>
          <a:solidFill>
            <a:schemeClr val="accent4">
              <a:lumMod val="20000"/>
              <a:lumOff val="80000"/>
            </a:schemeClr>
          </a:solidFill>
        </p:spPr>
        <p:txBody>
          <a:bodyPr wrap="square" rtlCol="0">
            <a:spAutoFit/>
          </a:bodyPr>
          <a:lstStyle/>
          <a:p>
            <a:r>
              <a:rPr lang="en-US">
                <a:latin typeface="Calibri" panose="020F0502020204030204" pitchFamily="34" charset="0"/>
                <a:cs typeface="Calibri" panose="020F0502020204030204" pitchFamily="34" charset="0"/>
              </a:rPr>
              <a:t>Multivariate time series forecasting</a:t>
            </a:r>
          </a:p>
          <a:p>
            <a:r>
              <a:rPr lang="en-US">
                <a:latin typeface="Calibri" panose="020F0502020204030204" pitchFamily="34" charset="0"/>
                <a:cs typeface="Calibri" panose="020F0502020204030204" pitchFamily="34" charset="0"/>
              </a:rPr>
              <a:t>(using VAR = Vector Autoregression)</a:t>
            </a: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hlinkClick r:id="rId2"/>
              </a:rPr>
              <a:t>https://towardsdatascience.com/multivariate-time-series-forecasting-653372b3db36</a:t>
            </a:r>
            <a:endParaRPr lang="en-US">
              <a:latin typeface="Calibri" panose="020F0502020204030204" pitchFamily="34" charset="0"/>
              <a:cs typeface="Calibri" panose="020F0502020204030204" pitchFamily="34" charset="0"/>
            </a:endParaRPr>
          </a:p>
          <a:p>
            <a:endParaRPr lang="en-US"/>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import pandas as pd</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import statsmodels.api as sm</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from statsmodels.tsa.api import VAR</a:t>
            </a:r>
          </a:p>
          <a:p>
            <a:endParaRPr lang="en-US" sz="105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macrodata = sm.datasets.macrodata.load_pandas().data</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data = macrodata.iloc[:, 2:4]</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data.tail(2)</a:t>
            </a:r>
          </a:p>
          <a:p>
            <a:endParaRPr lang="en-US" sz="105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model = VAR(data)</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model_fit = model.fit()</a:t>
            </a:r>
          </a:p>
          <a:p>
            <a:endParaRPr lang="en-US" sz="105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pred = model_fit.forecast(model_fit.y, steps=1)</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print(pred)</a:t>
            </a:r>
          </a:p>
        </p:txBody>
      </p:sp>
      <p:sp>
        <p:nvSpPr>
          <p:cNvPr id="5" name="TextBox 4">
            <a:extLst>
              <a:ext uri="{FF2B5EF4-FFF2-40B4-BE49-F238E27FC236}">
                <a16:creationId xmlns:a16="http://schemas.microsoft.com/office/drawing/2014/main" id="{4C5112E4-03BF-6744-AE58-77062DA71146}"/>
              </a:ext>
            </a:extLst>
          </p:cNvPr>
          <p:cNvSpPr txBox="1"/>
          <p:nvPr/>
        </p:nvSpPr>
        <p:spPr>
          <a:xfrm>
            <a:off x="129004" y="5916642"/>
            <a:ext cx="5197642" cy="738664"/>
          </a:xfrm>
          <a:prstGeom prst="rect">
            <a:avLst/>
          </a:prstGeom>
          <a:solidFill>
            <a:schemeClr val="accent4">
              <a:lumMod val="20000"/>
              <a:lumOff val="80000"/>
            </a:schemeClr>
          </a:solidFill>
        </p:spPr>
        <p:txBody>
          <a:bodyPr wrap="square" rtlCol="0">
            <a:spAutoFit/>
          </a:bodyPr>
          <a:lstStyle/>
          <a:p>
            <a:r>
              <a:rPr lang="en-US">
                <a:latin typeface="Calibri" panose="020F0502020204030204" pitchFamily="34" charset="0"/>
                <a:cs typeface="Calibri" panose="020F0502020204030204" pitchFamily="34" charset="0"/>
              </a:rPr>
              <a:t>Multiple Time Series Forecasting With Scikit-Learn</a:t>
            </a:r>
          </a:p>
          <a:p>
            <a:r>
              <a:rPr lang="en-US">
                <a:latin typeface="Calibri" panose="020F0502020204030204" pitchFamily="34" charset="0"/>
                <a:cs typeface="Calibri" panose="020F0502020204030204" pitchFamily="34" charset="0"/>
              </a:rPr>
              <a:t>(using RandomForestRegressor)</a:t>
            </a:r>
          </a:p>
          <a:p>
            <a:r>
              <a:rPr lang="en-US">
                <a:latin typeface="Calibri" panose="020F0502020204030204" pitchFamily="34" charset="0"/>
                <a:cs typeface="Calibri" panose="020F0502020204030204" pitchFamily="34" charset="0"/>
              </a:rPr>
              <a:t> - </a:t>
            </a:r>
            <a:r>
              <a:rPr lang="en-US">
                <a:latin typeface="Calibri" panose="020F0502020204030204" pitchFamily="34" charset="0"/>
                <a:cs typeface="Calibri" panose="020F0502020204030204" pitchFamily="34" charset="0"/>
                <a:hlinkClick r:id="rId3"/>
              </a:rPr>
              <a:t>https://www.youtube.com/watch?v=RRd2wzMRpOc</a:t>
            </a:r>
            <a:endParaRPr lang="en-US">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55C0C54-66B9-5241-B78A-986DEAB249C2}"/>
              </a:ext>
            </a:extLst>
          </p:cNvPr>
          <p:cNvSpPr txBox="1"/>
          <p:nvPr/>
        </p:nvSpPr>
        <p:spPr>
          <a:xfrm>
            <a:off x="129004" y="1650089"/>
            <a:ext cx="5800158" cy="3262432"/>
          </a:xfrm>
          <a:prstGeom prst="rect">
            <a:avLst/>
          </a:prstGeom>
          <a:solidFill>
            <a:schemeClr val="accent2">
              <a:lumMod val="20000"/>
              <a:lumOff val="80000"/>
            </a:schemeClr>
          </a:solidFill>
        </p:spPr>
        <p:txBody>
          <a:bodyPr wrap="square" rtlCol="0">
            <a:spAutoFit/>
          </a:bodyPr>
          <a:lstStyle/>
          <a:p>
            <a:r>
              <a:rPr lang="en-US">
                <a:latin typeface="Calibri" panose="020F0502020204030204" pitchFamily="34" charset="0"/>
                <a:cs typeface="Calibri" panose="020F0502020204030204" pitchFamily="34" charset="0"/>
              </a:rPr>
              <a:t>How to Develop Multivariate Multi-Step Time Series Forecasting Models for Air Pollution - by Jason Brownlee , 2019, in Deep Learning for Time Series</a:t>
            </a:r>
          </a:p>
          <a:p>
            <a:r>
              <a:rPr lang="en-US">
                <a:latin typeface="Calibri" panose="020F0502020204030204" pitchFamily="34" charset="0"/>
                <a:cs typeface="Calibri" panose="020F0502020204030204" pitchFamily="34" charset="0"/>
              </a:rPr>
              <a:t> - </a:t>
            </a:r>
            <a:r>
              <a:rPr lang="en-US">
                <a:latin typeface="Calibri" panose="020F0502020204030204" pitchFamily="34" charset="0"/>
                <a:cs typeface="Calibri" panose="020F0502020204030204" pitchFamily="34" charset="0"/>
                <a:hlinkClick r:id="rId4"/>
              </a:rPr>
              <a:t>https://machinelearningmastery.com/how-to-develop-machine-learning-models-for-multivariate-multi-step-air-pollution-time-series-forecasting/</a:t>
            </a:r>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Jason provides Python code to run and compare multiple models:</a:t>
            </a:r>
          </a:p>
          <a:p>
            <a:endParaRPr lang="en-US">
              <a:latin typeface="Calibri" panose="020F0502020204030204" pitchFamily="34" charset="0"/>
              <a:cs typeface="Calibri" panose="020F0502020204030204" pitchFamily="34" charset="0"/>
            </a:endParaRPr>
          </a:p>
          <a:p>
            <a:r>
              <a:rPr lang="en-US" sz="1200">
                <a:solidFill>
                  <a:srgbClr val="0070C0"/>
                </a:solidFill>
                <a:latin typeface="Calibri" panose="020F0502020204030204" pitchFamily="34" charset="0"/>
                <a:ea typeface="Menlo" panose="020B0609030804020204" pitchFamily="49" charset="0"/>
                <a:cs typeface="Calibri" panose="020F0502020204030204" pitchFamily="34" charset="0"/>
              </a:rPr>
              <a:t>from sklearn.neighbors import KNeighborsRegressor</a:t>
            </a:r>
          </a:p>
          <a:p>
            <a:r>
              <a:rPr lang="en-US" sz="1200">
                <a:solidFill>
                  <a:srgbClr val="0070C0"/>
                </a:solidFill>
                <a:latin typeface="Calibri" panose="020F0502020204030204" pitchFamily="34" charset="0"/>
                <a:ea typeface="Menlo" panose="020B0609030804020204" pitchFamily="49" charset="0"/>
                <a:cs typeface="Calibri" panose="020F0502020204030204" pitchFamily="34" charset="0"/>
              </a:rPr>
              <a:t>from sklearn.tree import DecisionTreeRegressor</a:t>
            </a:r>
          </a:p>
          <a:p>
            <a:r>
              <a:rPr lang="en-US" sz="1200">
                <a:solidFill>
                  <a:srgbClr val="0070C0"/>
                </a:solidFill>
                <a:latin typeface="Calibri" panose="020F0502020204030204" pitchFamily="34" charset="0"/>
                <a:ea typeface="Menlo" panose="020B0609030804020204" pitchFamily="49" charset="0"/>
                <a:cs typeface="Calibri" panose="020F0502020204030204" pitchFamily="34" charset="0"/>
              </a:rPr>
              <a:t>from sklearn.tree import ExtraTreeRegressor</a:t>
            </a:r>
          </a:p>
          <a:p>
            <a:r>
              <a:rPr lang="en-US" sz="1200">
                <a:solidFill>
                  <a:srgbClr val="0070C0"/>
                </a:solidFill>
                <a:latin typeface="Calibri" panose="020F0502020204030204" pitchFamily="34" charset="0"/>
                <a:ea typeface="Menlo" panose="020B0609030804020204" pitchFamily="49" charset="0"/>
                <a:cs typeface="Calibri" panose="020F0502020204030204" pitchFamily="34" charset="0"/>
              </a:rPr>
              <a:t>from sklearn.svm import SVR</a:t>
            </a:r>
          </a:p>
          <a:p>
            <a:r>
              <a:rPr lang="en-US" sz="1200">
                <a:solidFill>
                  <a:srgbClr val="0070C0"/>
                </a:solidFill>
                <a:latin typeface="Calibri" panose="020F0502020204030204" pitchFamily="34" charset="0"/>
                <a:ea typeface="Menlo" panose="020B0609030804020204" pitchFamily="49" charset="0"/>
                <a:cs typeface="Calibri" panose="020F0502020204030204" pitchFamily="34" charset="0"/>
              </a:rPr>
              <a:t>from sklearn.ensemble import AdaBoostRegressor</a:t>
            </a:r>
          </a:p>
          <a:p>
            <a:r>
              <a:rPr lang="en-US" sz="1200">
                <a:solidFill>
                  <a:srgbClr val="0070C0"/>
                </a:solidFill>
                <a:latin typeface="Calibri" panose="020F0502020204030204" pitchFamily="34" charset="0"/>
                <a:ea typeface="Menlo" panose="020B0609030804020204" pitchFamily="49" charset="0"/>
                <a:cs typeface="Calibri" panose="020F0502020204030204" pitchFamily="34" charset="0"/>
              </a:rPr>
              <a:t>from sklearn.ensemble import BaggingRegressor</a:t>
            </a:r>
          </a:p>
          <a:p>
            <a:r>
              <a:rPr lang="en-US" sz="1200">
                <a:solidFill>
                  <a:srgbClr val="0070C0"/>
                </a:solidFill>
                <a:latin typeface="Calibri" panose="020F0502020204030204" pitchFamily="34" charset="0"/>
                <a:ea typeface="Menlo" panose="020B0609030804020204" pitchFamily="49" charset="0"/>
                <a:cs typeface="Calibri" panose="020F0502020204030204" pitchFamily="34" charset="0"/>
              </a:rPr>
              <a:t>from sklearn.ensemble import RandomForestRegressor</a:t>
            </a:r>
          </a:p>
          <a:p>
            <a:r>
              <a:rPr lang="en-US" sz="1200">
                <a:solidFill>
                  <a:srgbClr val="0070C0"/>
                </a:solidFill>
                <a:latin typeface="Calibri" panose="020F0502020204030204" pitchFamily="34" charset="0"/>
                <a:ea typeface="Menlo" panose="020B0609030804020204" pitchFamily="49" charset="0"/>
                <a:cs typeface="Calibri" panose="020F0502020204030204" pitchFamily="34" charset="0"/>
              </a:rPr>
              <a:t>from sklearn.ensemble import ExtraTreesRegressor</a:t>
            </a:r>
          </a:p>
          <a:p>
            <a:r>
              <a:rPr lang="en-US" sz="1200">
                <a:solidFill>
                  <a:srgbClr val="0070C0"/>
                </a:solidFill>
                <a:latin typeface="Calibri" panose="020F0502020204030204" pitchFamily="34" charset="0"/>
                <a:ea typeface="Menlo" panose="020B0609030804020204" pitchFamily="49" charset="0"/>
                <a:cs typeface="Calibri" panose="020F0502020204030204" pitchFamily="34" charset="0"/>
              </a:rPr>
              <a:t>from sklearn.ensemble import GradientBoostingRegressor</a:t>
            </a:r>
          </a:p>
        </p:txBody>
      </p:sp>
      <p:pic>
        <p:nvPicPr>
          <p:cNvPr id="1026" name="Picture 2" descr="Deep Learning for Time Series Forecasting">
            <a:extLst>
              <a:ext uri="{FF2B5EF4-FFF2-40B4-BE49-F238E27FC236}">
                <a16:creationId xmlns:a16="http://schemas.microsoft.com/office/drawing/2014/main" id="{5AB33C9D-B143-CA41-95B2-FEEDADDEA48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35076" y="333837"/>
            <a:ext cx="1862221" cy="26325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B97E1A-E464-C741-9FCD-BAF5F4D9A272}"/>
              </a:ext>
            </a:extLst>
          </p:cNvPr>
          <p:cNvSpPr txBox="1"/>
          <p:nvPr/>
        </p:nvSpPr>
        <p:spPr>
          <a:xfrm>
            <a:off x="9042147" y="1563708"/>
            <a:ext cx="2486526" cy="954107"/>
          </a:xfrm>
          <a:prstGeom prst="rect">
            <a:avLst/>
          </a:prstGeom>
          <a:noFill/>
        </p:spPr>
        <p:txBody>
          <a:bodyPr wrap="square" rtlCol="0">
            <a:spAutoFit/>
          </a:bodyPr>
          <a:lstStyle/>
          <a:p>
            <a:r>
              <a:rPr lang="en-US" b="1">
                <a:solidFill>
                  <a:srgbClr val="FF0000"/>
                </a:solidFill>
                <a:latin typeface="Calibri" panose="020F0502020204030204" pitchFamily="34" charset="0"/>
                <a:cs typeface="Calibri" panose="020F0502020204030204" pitchFamily="34" charset="0"/>
              </a:rPr>
              <a:t>Jason Brownlee</a:t>
            </a:r>
          </a:p>
          <a:p>
            <a:r>
              <a:rPr lang="en-US" i="1">
                <a:latin typeface="Calibri" panose="020F0502020204030204" pitchFamily="34" charset="0"/>
                <a:cs typeface="Calibri" panose="020F0502020204030204" pitchFamily="34" charset="0"/>
              </a:rPr>
              <a:t>CNNs</a:t>
            </a:r>
            <a:r>
              <a:rPr lang="en-US">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LSTMs</a:t>
            </a:r>
            <a:r>
              <a:rPr lang="en-US">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Multivariate Forecasting</a:t>
            </a:r>
            <a:r>
              <a:rPr lang="en-US">
                <a:latin typeface="Calibri" panose="020F0502020204030204" pitchFamily="34" charset="0"/>
                <a:cs typeface="Calibri" panose="020F0502020204030204" pitchFamily="34" charset="0"/>
              </a:rPr>
              <a:t>, </a:t>
            </a:r>
            <a:r>
              <a:rPr lang="en-US" i="1">
                <a:latin typeface="Calibri" panose="020F0502020204030204" pitchFamily="34" charset="0"/>
                <a:cs typeface="Calibri" panose="020F0502020204030204" pitchFamily="34" charset="0"/>
              </a:rPr>
              <a:t>Multi-Step Forecasting</a:t>
            </a:r>
            <a:endParaRPr lang="en-US">
              <a:latin typeface="Calibri" panose="020F0502020204030204" pitchFamily="34" charset="0"/>
              <a:cs typeface="Calibri" panose="020F0502020204030204" pitchFamily="34" charset="0"/>
            </a:endParaRPr>
          </a:p>
        </p:txBody>
      </p:sp>
      <p:pic>
        <p:nvPicPr>
          <p:cNvPr id="1028" name="Picture 4">
            <a:extLst>
              <a:ext uri="{FF2B5EF4-FFF2-40B4-BE49-F238E27FC236}">
                <a16:creationId xmlns:a16="http://schemas.microsoft.com/office/drawing/2014/main" id="{B42EA8FB-5031-2842-87C7-BF531238E97D}"/>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167810" y="310304"/>
            <a:ext cx="1117600" cy="111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214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5"/>
          <p:cNvSpPr txBox="1"/>
          <p:nvPr/>
        </p:nvSpPr>
        <p:spPr>
          <a:xfrm>
            <a:off x="0" y="669250"/>
            <a:ext cx="6035040" cy="54800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1" u="sng" dirty="0">
                <a:solidFill>
                  <a:srgbClr val="0070C0"/>
                </a:solidFill>
                <a:latin typeface="Calibri" panose="020F0502020204030204" pitchFamily="34" charset="0"/>
                <a:ea typeface="Calibri"/>
                <a:cs typeface="Calibri" panose="020F0502020204030204" pitchFamily="34" charset="0"/>
                <a:sym typeface="Calibri"/>
              </a:rPr>
              <a:t>Columns for multivariate forecasting:</a:t>
            </a:r>
            <a:endParaRPr sz="1200" b="1" u="sng" dirty="0">
              <a:solidFill>
                <a:srgbClr val="0070C0"/>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 date</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 hour (or part of day: overnight, early morning, prime time, etc.)</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Holiday (yes / no)</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 Day of the week</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 Season (Fall, Winter, Spring, Summer)</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 Month </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Calendar Week (instead of Season?)</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billing cycle (or/and day within cycle)?</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new services/promotions introduced recently (several columns)</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legal term changes (confuse people)</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website changes (confuse people)</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a:t>
            </a: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endParaRPr lang="en-US"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 Number of calls category 1, category 2, etc.</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 Number of emails, website traffic, calls for automatic service </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(IVR =  Interactive Voice Response), other platforms</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 Numbers from previous years (increase over years for this particular day, week, season, etc.)</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 - Number of new clients signed in previous 1-2 weeks</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DJIA (Dow Jones Industrial Average,  S&amp;P 500, VIX, etc.)</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unemployment rate,  rate on personal loans</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volume of news, tweets, google searches, Wikipedia views</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volume of calls in other companies or gov. organizations</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SzPts val="1100"/>
              <a:buNone/>
            </a:pPr>
            <a:r>
              <a:rPr lang="en-US" sz="1200" dirty="0">
                <a:solidFill>
                  <a:schemeClr val="dk1"/>
                </a:solidFill>
                <a:latin typeface="Calibri" panose="020F0502020204030204" pitchFamily="34" charset="0"/>
                <a:ea typeface="Calibri"/>
                <a:cs typeface="Calibri" panose="020F0502020204030204" pitchFamily="34" charset="0"/>
                <a:sym typeface="Calibri"/>
              </a:rPr>
              <a:t> - demographics (number of people entering certain age groups in certain income categories)</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SzPts val="1100"/>
              <a:buFont typeface="Arial"/>
              <a:buNone/>
            </a:pPr>
            <a:r>
              <a:rPr lang="en-US" sz="1200" dirty="0">
                <a:solidFill>
                  <a:schemeClr val="dk1"/>
                </a:solidFill>
                <a:latin typeface="Calibri" panose="020F0502020204030204" pitchFamily="34" charset="0"/>
                <a:ea typeface="Calibri"/>
                <a:cs typeface="Calibri" panose="020F0502020204030204" pitchFamily="34" charset="0"/>
                <a:sym typeface="Calibri"/>
              </a:rPr>
              <a:t> - Investor Sentiment analysis</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SzPts val="1100"/>
              <a:buFont typeface="Arial"/>
              <a:buNone/>
            </a:pPr>
            <a:r>
              <a:rPr lang="en-US" sz="1200" dirty="0">
                <a:solidFill>
                  <a:schemeClr val="dk1"/>
                </a:solidFill>
                <a:latin typeface="Calibri" panose="020F0502020204030204" pitchFamily="34" charset="0"/>
                <a:ea typeface="Calibri"/>
                <a:cs typeface="Calibri" panose="020F0502020204030204" pitchFamily="34" charset="0"/>
                <a:sym typeface="Calibri"/>
              </a:rPr>
              <a:t> - tax events, cash-flow budget(s)</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SzPts val="1100"/>
              <a:buFont typeface="Arial"/>
              <a:buNone/>
            </a:pPr>
            <a:r>
              <a:rPr lang="en-US" sz="1200" dirty="0">
                <a:solidFill>
                  <a:schemeClr val="dk1"/>
                </a:solidFill>
                <a:latin typeface="Calibri" panose="020F0502020204030204" pitchFamily="34" charset="0"/>
                <a:ea typeface="Calibri"/>
                <a:cs typeface="Calibri" panose="020F0502020204030204" pitchFamily="34" charset="0"/>
                <a:sym typeface="Calibri"/>
              </a:rPr>
              <a:t> - competitive pricing, events, merges, etc. </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lvl="0" indent="0" algn="l" rtl="0">
              <a:spcBef>
                <a:spcPts val="0"/>
              </a:spcBef>
              <a:spcAft>
                <a:spcPts val="0"/>
              </a:spcAft>
              <a:buClr>
                <a:schemeClr val="dk1"/>
              </a:buClr>
              <a:buSzPts val="1100"/>
              <a:buFont typeface="Arial"/>
              <a:buNone/>
            </a:pPr>
            <a:r>
              <a:rPr lang="en-US" sz="1200" dirty="0">
                <a:solidFill>
                  <a:schemeClr val="dk1"/>
                </a:solidFill>
                <a:latin typeface="Calibri" panose="020F0502020204030204" pitchFamily="34" charset="0"/>
                <a:ea typeface="Calibri"/>
                <a:cs typeface="Calibri" panose="020F0502020204030204" pitchFamily="34" charset="0"/>
                <a:sym typeface="Calibri"/>
              </a:rPr>
              <a:t> - expert opinion column (manual adjustment)</a:t>
            </a:r>
            <a:endParaRPr sz="1200"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106" name="Google Shape;106;p15"/>
          <p:cNvSpPr txBox="1"/>
          <p:nvPr/>
        </p:nvSpPr>
        <p:spPr>
          <a:xfrm>
            <a:off x="6151750" y="330825"/>
            <a:ext cx="6040200" cy="443548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1" u="sng" dirty="0">
                <a:solidFill>
                  <a:srgbClr val="0070C0"/>
                </a:solidFill>
                <a:latin typeface="Calibri" panose="020F0502020204030204" pitchFamily="34" charset="0"/>
                <a:cs typeface="Calibri" panose="020F0502020204030204" pitchFamily="34" charset="0"/>
              </a:rPr>
              <a:t>variations in call volume depending on:</a:t>
            </a:r>
            <a:endParaRPr sz="1200" b="1" u="sng" dirty="0">
              <a:solidFill>
                <a:srgbClr val="0070C0"/>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 time of day</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 day of week</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 special outliers (holiday, elections, sport, competitive actions, strikes, promotions, etc.)</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 seasonality</a:t>
            </a:r>
            <a:br>
              <a:rPr lang="en-US" sz="1200" dirty="0">
                <a:solidFill>
                  <a:schemeClr val="dk1"/>
                </a:solidFill>
                <a:latin typeface="Calibri" panose="020F0502020204030204" pitchFamily="34" charset="0"/>
                <a:cs typeface="Calibri" panose="020F0502020204030204" pitchFamily="34" charset="0"/>
              </a:rPr>
            </a:br>
            <a:r>
              <a:rPr lang="en-US" sz="1200" dirty="0">
                <a:solidFill>
                  <a:schemeClr val="dk1"/>
                </a:solidFill>
                <a:latin typeface="Calibri" panose="020F0502020204030204" pitchFamily="34" charset="0"/>
                <a:cs typeface="Calibri" panose="020F0502020204030204" pitchFamily="34" charset="0"/>
              </a:rPr>
              <a:t> - cyclical patterns that repeat any two or three years or more.</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 trends in the data (within year, between years).</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 growth rates of these trends.</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How number of calls is measured? Corrections on dropped calls</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oscillations (auto-regression)</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ARMA models (Auto Regressive Moving Average)</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Time-series approach:</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 apply corrections for trends, outliers, variations (listed above)</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 calculate regression (logistic better than linear)</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 revert corrections, apply known events (promotions, ...) </a:t>
            </a: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    which may have effect going forward</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Data: raw observations, hourly totals, 3-point moving average smoothing, trends</a:t>
            </a: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sz="1200" dirty="0">
              <a:solidFill>
                <a:schemeClr val="dk1"/>
              </a:solidFill>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rPr>
              <a:t>Types of calls: sales, customer service, troubleshooting, etc.</a:t>
            </a:r>
            <a:endParaRPr sz="1200" dirty="0">
              <a:solidFill>
                <a:schemeClr val="dk1"/>
              </a:solidFill>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A01373A-5B83-304A-A1E8-ADC54B05AA43}"/>
              </a:ext>
            </a:extLst>
          </p:cNvPr>
          <p:cNvSpPr txBox="1"/>
          <p:nvPr/>
        </p:nvSpPr>
        <p:spPr>
          <a:xfrm>
            <a:off x="148590" y="125730"/>
            <a:ext cx="3954780" cy="523220"/>
          </a:xfrm>
          <a:prstGeom prst="rect">
            <a:avLst/>
          </a:prstGeom>
          <a:noFill/>
        </p:spPr>
        <p:txBody>
          <a:bodyPr wrap="square" rtlCol="0">
            <a:spAutoFit/>
          </a:bodyPr>
          <a:lstStyle/>
          <a:p>
            <a:r>
              <a:rPr lang="en-US" sz="2800" b="1" dirty="0">
                <a:solidFill>
                  <a:schemeClr val="dk1"/>
                </a:solidFill>
                <a:latin typeface="Calibri" panose="020F0502020204030204" pitchFamily="34" charset="0"/>
                <a:ea typeface="Calibri"/>
                <a:cs typeface="Calibri" panose="020F0502020204030204" pitchFamily="34" charset="0"/>
                <a:sym typeface="Calibri"/>
              </a:rPr>
              <a:t>Call volume predictions</a:t>
            </a:r>
            <a:endParaRPr lang="en-US" sz="2800" dirty="0">
              <a:solidFill>
                <a:schemeClr val="dk1"/>
              </a:solidFill>
              <a:latin typeface="Calibri" panose="020F0502020204030204" pitchFamily="34" charset="0"/>
              <a:ea typeface="Calibri"/>
              <a:cs typeface="Calibri" panose="020F0502020204030204" pitchFamily="34" charset="0"/>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629771-DD69-EE4E-B564-18C65A1C471E}"/>
              </a:ext>
            </a:extLst>
          </p:cNvPr>
          <p:cNvSpPr txBox="1"/>
          <p:nvPr/>
        </p:nvSpPr>
        <p:spPr>
          <a:xfrm>
            <a:off x="224588" y="839488"/>
            <a:ext cx="7684169" cy="1877437"/>
          </a:xfrm>
          <a:prstGeom prst="rect">
            <a:avLst/>
          </a:prstGeom>
          <a:noFill/>
        </p:spPr>
        <p:txBody>
          <a:bodyPr wrap="square" rtlCol="0">
            <a:spAutoFit/>
          </a:bodyPr>
          <a:lstStyle/>
          <a:p>
            <a:r>
              <a:rPr lang="en-US" sz="1800" b="1">
                <a:solidFill>
                  <a:srgbClr val="00B050"/>
                </a:solidFill>
                <a:latin typeface="Calibri" panose="020F0502020204030204" pitchFamily="34" charset="0"/>
                <a:cs typeface="Calibri" panose="020F0502020204030204" pitchFamily="34" charset="0"/>
              </a:rPr>
              <a:t>AWS DeepAR Forecasting Algorithm (using RNN).</a:t>
            </a:r>
          </a:p>
          <a:p>
            <a:r>
              <a:rPr lang="en-US">
                <a:latin typeface="Calibri" panose="020F0502020204030204" pitchFamily="34" charset="0"/>
                <a:cs typeface="Calibri" panose="020F0502020204030204" pitchFamily="34" charset="0"/>
              </a:rPr>
              <a:t>In many applications, however, you have many similar time series across a set of cross-sectional units. For example, you might have time series groupings for demand for different products, server loads, and requests for webpages. </a:t>
            </a:r>
          </a:p>
          <a:p>
            <a:r>
              <a:rPr lang="en-US">
                <a:latin typeface="Calibri" panose="020F0502020204030204" pitchFamily="34" charset="0"/>
                <a:cs typeface="Calibri" panose="020F0502020204030204" pitchFamily="34" charset="0"/>
              </a:rPr>
              <a:t>For this type of application, you can benefit from training a single model jointly over all of the time series. </a:t>
            </a:r>
          </a:p>
          <a:p>
            <a:r>
              <a:rPr lang="en-US">
                <a:latin typeface="Calibri" panose="020F0502020204030204" pitchFamily="34" charset="0"/>
                <a:cs typeface="Calibri" panose="020F0502020204030204" pitchFamily="34" charset="0"/>
              </a:rPr>
              <a:t>DeepAR takes this approach.</a:t>
            </a:r>
          </a:p>
          <a:p>
            <a:r>
              <a:rPr lang="en-US">
                <a:latin typeface="Calibri" panose="020F0502020204030204" pitchFamily="34" charset="0"/>
                <a:cs typeface="Calibri" panose="020F0502020204030204" pitchFamily="34" charset="0"/>
                <a:hlinkClick r:id="rId2"/>
              </a:rPr>
              <a:t>https://docs.aws.amazon.com/sagemaker/latest/dg/deepar.html</a:t>
            </a:r>
            <a:r>
              <a:rPr lang="en-US">
                <a:latin typeface="Calibri" panose="020F0502020204030204" pitchFamily="34" charset="0"/>
                <a:cs typeface="Calibri" panose="020F0502020204030204" pitchFamily="34" charset="0"/>
              </a:rPr>
              <a:t> </a:t>
            </a:r>
          </a:p>
        </p:txBody>
      </p:sp>
      <p:sp>
        <p:nvSpPr>
          <p:cNvPr id="5" name="TextBox 4">
            <a:extLst>
              <a:ext uri="{FF2B5EF4-FFF2-40B4-BE49-F238E27FC236}">
                <a16:creationId xmlns:a16="http://schemas.microsoft.com/office/drawing/2014/main" id="{3B96CBE9-7067-044A-8B52-0438BE6F6340}"/>
              </a:ext>
            </a:extLst>
          </p:cNvPr>
          <p:cNvSpPr txBox="1"/>
          <p:nvPr/>
        </p:nvSpPr>
        <p:spPr>
          <a:xfrm>
            <a:off x="224588" y="3172273"/>
            <a:ext cx="9906001" cy="523220"/>
          </a:xfrm>
          <a:prstGeom prst="rect">
            <a:avLst/>
          </a:prstGeom>
          <a:noFill/>
        </p:spPr>
        <p:txBody>
          <a:bodyPr wrap="square" rtlCol="0">
            <a:spAutoFit/>
          </a:bodyPr>
          <a:lstStyle/>
          <a:p>
            <a:r>
              <a:rPr lang="en-US" b="1">
                <a:solidFill>
                  <a:srgbClr val="00B050"/>
                </a:solidFill>
                <a:latin typeface="Calibri" panose="020F0502020204030204" pitchFamily="34" charset="0"/>
                <a:cs typeface="Calibri" panose="020F0502020204030204" pitchFamily="34" charset="0"/>
              </a:rPr>
              <a:t>Overview of Time Series Forecasting from Statistical to Recent ML Approaches</a:t>
            </a:r>
          </a:p>
          <a:p>
            <a:r>
              <a:rPr lang="en-US">
                <a:latin typeface="Calibri" panose="020F0502020204030204" pitchFamily="34" charset="0"/>
                <a:cs typeface="Calibri" panose="020F0502020204030204" pitchFamily="34" charset="0"/>
                <a:hlinkClick r:id="rId3"/>
              </a:rPr>
              <a:t>https://medium.com/@phylypo/overview-of-time-series-forecasting-from-statistical-to-recent-ml-approaches-c51a5dd4656a</a:t>
            </a:r>
            <a:endParaRPr lang="en-US">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BDF204F6-DE56-5848-9B29-D2974F2B57E1}"/>
              </a:ext>
            </a:extLst>
          </p:cNvPr>
          <p:cNvSpPr txBox="1"/>
          <p:nvPr/>
        </p:nvSpPr>
        <p:spPr>
          <a:xfrm>
            <a:off x="0" y="0"/>
            <a:ext cx="6481011" cy="523220"/>
          </a:xfrm>
          <a:prstGeom prst="rect">
            <a:avLst/>
          </a:prstGeom>
          <a:noFill/>
        </p:spPr>
        <p:txBody>
          <a:bodyPr wrap="square" rtlCol="0">
            <a:spAutoFit/>
          </a:bodyPr>
          <a:lstStyle/>
          <a:p>
            <a:r>
              <a:rPr lang="en-US" sz="2800" b="1">
                <a:latin typeface="Calibri" panose="020F0502020204030204" pitchFamily="34" charset="0"/>
                <a:cs typeface="Calibri" panose="020F0502020204030204" pitchFamily="34" charset="0"/>
              </a:rPr>
              <a:t>Multivariate time series (continued)</a:t>
            </a:r>
          </a:p>
        </p:txBody>
      </p:sp>
      <p:sp>
        <p:nvSpPr>
          <p:cNvPr id="7" name="TextBox 6">
            <a:extLst>
              <a:ext uri="{FF2B5EF4-FFF2-40B4-BE49-F238E27FC236}">
                <a16:creationId xmlns:a16="http://schemas.microsoft.com/office/drawing/2014/main" id="{852C5530-4A5D-5147-8220-BA910A00E1E3}"/>
              </a:ext>
            </a:extLst>
          </p:cNvPr>
          <p:cNvSpPr txBox="1"/>
          <p:nvPr/>
        </p:nvSpPr>
        <p:spPr>
          <a:xfrm>
            <a:off x="224588" y="4106779"/>
            <a:ext cx="9216190" cy="523220"/>
          </a:xfrm>
          <a:prstGeom prst="rect">
            <a:avLst/>
          </a:prstGeom>
          <a:noFill/>
        </p:spPr>
        <p:txBody>
          <a:bodyPr wrap="square" rtlCol="0">
            <a:spAutoFit/>
          </a:bodyPr>
          <a:lstStyle/>
          <a:p>
            <a:r>
              <a:rPr lang="en-US" b="1">
                <a:solidFill>
                  <a:srgbClr val="00B050"/>
                </a:solidFill>
                <a:latin typeface="Calibri" panose="020F0502020204030204" pitchFamily="34" charset="0"/>
                <a:cs typeface="Calibri" panose="020F0502020204030204" pitchFamily="34" charset="0"/>
              </a:rPr>
              <a:t>How To Predict Multiple Time Series At Once With Scikit-Learn</a:t>
            </a:r>
          </a:p>
          <a:p>
            <a:r>
              <a:rPr lang="en-US">
                <a:latin typeface="Calibri" panose="020F0502020204030204" pitchFamily="34" charset="0"/>
                <a:cs typeface="Calibri" panose="020F0502020204030204" pitchFamily="34" charset="0"/>
                <a:hlinkClick r:id="rId4"/>
              </a:rPr>
              <a:t>https://www.mariofilho.com/how-to-predict-multiple-time-series-with-scikit-learn-with-sales-forecasting-example/</a:t>
            </a:r>
            <a:endParaRPr lang="en-US">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4B4533BB-B114-EA4C-B7EA-68489453FD73}"/>
              </a:ext>
            </a:extLst>
          </p:cNvPr>
          <p:cNvSpPr txBox="1"/>
          <p:nvPr/>
        </p:nvSpPr>
        <p:spPr>
          <a:xfrm>
            <a:off x="224588" y="5014084"/>
            <a:ext cx="8406063" cy="738664"/>
          </a:xfrm>
          <a:prstGeom prst="rect">
            <a:avLst/>
          </a:prstGeom>
          <a:noFill/>
        </p:spPr>
        <p:txBody>
          <a:bodyPr wrap="square" rtlCol="0">
            <a:spAutoFit/>
          </a:bodyPr>
          <a:lstStyle/>
          <a:p>
            <a:r>
              <a:rPr lang="en-US" b="1">
                <a:solidFill>
                  <a:srgbClr val="00B050"/>
                </a:solidFill>
                <a:latin typeface="Calibri" panose="020F0502020204030204" pitchFamily="34" charset="0"/>
                <a:cs typeface="Calibri" panose="020F0502020204030204" pitchFamily="34" charset="0"/>
              </a:rPr>
              <a:t>TimeSeries-Multivariate – notebook on Kagle, using Keras</a:t>
            </a:r>
          </a:p>
          <a:p>
            <a:r>
              <a:rPr lang="en-US">
                <a:latin typeface="Calibri" panose="020F0502020204030204" pitchFamily="34" charset="0"/>
                <a:cs typeface="Calibri" panose="020F0502020204030204" pitchFamily="34" charset="0"/>
                <a:hlinkClick r:id="rId5"/>
              </a:rPr>
              <a:t>https://www.kaggle.com/lokeshkumarn/timeseries-multivariate</a:t>
            </a:r>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Credits to Jason </a:t>
            </a:r>
            <a:r>
              <a:rPr lang="en-US">
                <a:latin typeface="Calibri" panose="020F0502020204030204" pitchFamily="34" charset="0"/>
                <a:cs typeface="Calibri" panose="020F0502020204030204" pitchFamily="34" charset="0"/>
                <a:hlinkClick r:id="rId6"/>
              </a:rPr>
              <a:t>https://machinelearningmastery.com/multivariate-time-series-forecasting-lstms-keras/</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1315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12501DAF-74E2-A289-CF25-0FFAD6C36AEF}"/>
              </a:ext>
            </a:extLst>
          </p:cNvPr>
          <p:cNvSpPr txBox="1">
            <a:spLocks/>
          </p:cNvSpPr>
          <p:nvPr/>
        </p:nvSpPr>
        <p:spPr>
          <a:xfrm>
            <a:off x="105878" y="1012954"/>
            <a:ext cx="5990122" cy="5047536"/>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latin typeface="Calibri" panose="020F0502020204030204" pitchFamily="34" charset="0"/>
                <a:cs typeface="Calibri" panose="020F0502020204030204" pitchFamily="34" charset="0"/>
              </a:rPr>
              <a:t>Idea - predict future values as function of (calendar) features.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1. Extract and forecast the trend separately.</a:t>
            </a:r>
          </a:p>
          <a:p>
            <a:r>
              <a:rPr lang="en-US" dirty="0">
                <a:latin typeface="Calibri" panose="020F0502020204030204" pitchFamily="34" charset="0"/>
                <a:cs typeface="Calibri" panose="020F0502020204030204" pitchFamily="34" charset="0"/>
              </a:rPr>
              <a:t>2. Model the de-trended "static" data using date features.</a:t>
            </a:r>
          </a:p>
          <a:p>
            <a:r>
              <a:rPr lang="en-US" dirty="0">
                <a:latin typeface="Calibri" panose="020F0502020204030204" pitchFamily="34" charset="0"/>
                <a:cs typeface="Calibri" panose="020F0502020204030204" pitchFamily="34" charset="0"/>
              </a:rPr>
              <a:t>3. Combine these two models</a:t>
            </a:r>
          </a:p>
          <a:p>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Extract </a:t>
            </a:r>
            <a:r>
              <a:rPr lang="en-US" b="1" dirty="0">
                <a:solidFill>
                  <a:srgbClr val="00B050"/>
                </a:solidFill>
                <a:latin typeface="Calibri" panose="020F0502020204030204" pitchFamily="34" charset="0"/>
                <a:cs typeface="Calibri" panose="020F0502020204030204" pitchFamily="34" charset="0"/>
              </a:rPr>
              <a:t>features</a:t>
            </a:r>
            <a:r>
              <a:rPr lang="en-US" dirty="0">
                <a:latin typeface="Calibri" panose="020F0502020204030204" pitchFamily="34" charset="0"/>
                <a:cs typeface="Calibri" panose="020F0502020204030204" pitchFamily="34" charset="0"/>
              </a:rPr>
              <a:t> from Date/Time:</a:t>
            </a:r>
          </a:p>
          <a:p>
            <a:pPr marL="285750" lvl="2" indent="-285750">
              <a:buFont typeface="Arial" panose="020B0604020202020204" pitchFamily="34" charset="0"/>
              <a:buChar char="•"/>
            </a:pPr>
            <a:r>
              <a:rPr lang="en-US" dirty="0">
                <a:latin typeface="Calibri" panose="020F0502020204030204" pitchFamily="34" charset="0"/>
                <a:cs typeface="Calibri" panose="020F0502020204030204" pitchFamily="34" charset="0"/>
              </a:rPr>
              <a:t>Day of week, month, quarter, year</a:t>
            </a:r>
          </a:p>
          <a:p>
            <a:pPr marL="285750" lvl="2" indent="-285750">
              <a:buFont typeface="Arial" panose="020B0604020202020204" pitchFamily="34" charset="0"/>
              <a:buChar char="•"/>
            </a:pPr>
            <a:r>
              <a:rPr lang="en-US" dirty="0">
                <a:latin typeface="Calibri" panose="020F0502020204030204" pitchFamily="34" charset="0"/>
                <a:cs typeface="Calibri" panose="020F0502020204030204" pitchFamily="34" charset="0"/>
              </a:rPr>
              <a:t>Month of year</a:t>
            </a:r>
          </a:p>
          <a:p>
            <a:pPr marL="285750" lvl="2" indent="-285750">
              <a:buFont typeface="Arial" panose="020B0604020202020204" pitchFamily="34" charset="0"/>
              <a:buChar char="•"/>
            </a:pPr>
            <a:r>
              <a:rPr lang="en-US" dirty="0">
                <a:latin typeface="Calibri" panose="020F0502020204030204" pitchFamily="34" charset="0"/>
                <a:cs typeface="Calibri" panose="020F0502020204030204" pitchFamily="34" charset="0"/>
              </a:rPr>
              <a:t>Quarter of year</a:t>
            </a:r>
          </a:p>
          <a:p>
            <a:pPr marL="285750" lvl="2" indent="-285750">
              <a:buFont typeface="Arial" panose="020B0604020202020204" pitchFamily="34" charset="0"/>
              <a:buChar char="•"/>
            </a:pPr>
            <a:r>
              <a:rPr lang="en-US" dirty="0">
                <a:latin typeface="Calibri" panose="020F0502020204030204" pitchFamily="34" charset="0"/>
                <a:cs typeface="Calibri" panose="020F0502020204030204" pitchFamily="34" charset="0"/>
              </a:rPr>
              <a:t>Hour of day, week, month, year</a:t>
            </a:r>
          </a:p>
          <a:p>
            <a:pPr marL="285750" lvl="2" indent="-285750">
              <a:buFont typeface="Arial" panose="020B0604020202020204" pitchFamily="34" charset="0"/>
              <a:buChar char="•"/>
            </a:pPr>
            <a:r>
              <a:rPr lang="en-US" dirty="0">
                <a:latin typeface="Calibri" panose="020F0502020204030204" pitchFamily="34" charset="0"/>
                <a:cs typeface="Calibri" panose="020F0502020204030204" pitchFamily="34" charset="0"/>
              </a:rPr>
              <a:t>Minute of hour, day</a:t>
            </a:r>
          </a:p>
          <a:p>
            <a:pPr marL="285750" lvl="2" indent="-285750">
              <a:buFont typeface="Arial" panose="020B0604020202020204" pitchFamily="34" charset="0"/>
              <a:buChar char="•"/>
            </a:pPr>
            <a:r>
              <a:rPr lang="en-US" dirty="0">
                <a:latin typeface="Calibri" panose="020F0502020204030204" pitchFamily="34" charset="0"/>
                <a:cs typeface="Calibri" panose="020F0502020204030204" pitchFamily="34" charset="0"/>
              </a:rPr>
              <a:t>AM/PM</a:t>
            </a:r>
          </a:p>
          <a:p>
            <a:pPr marL="285750" lvl="2" indent="-285750">
              <a:buFont typeface="Arial" panose="020B0604020202020204" pitchFamily="34" charset="0"/>
              <a:buChar char="•"/>
            </a:pPr>
            <a:r>
              <a:rPr lang="en-US" dirty="0">
                <a:latin typeface="Calibri" panose="020F0502020204030204" pitchFamily="34" charset="0"/>
                <a:cs typeface="Calibri" panose="020F0502020204030204" pitchFamily="34" charset="0"/>
              </a:rPr>
              <a:t>Holiday/special event</a:t>
            </a:r>
          </a:p>
          <a:p>
            <a:pPr marL="285750" lvl="2" indent="-285750">
              <a:buFont typeface="Arial" panose="020B0604020202020204" pitchFamily="34" charset="0"/>
              <a:buChar char="•"/>
            </a:pPr>
            <a:r>
              <a:rPr lang="en-US" dirty="0">
                <a:latin typeface="Calibri" panose="020F0502020204030204" pitchFamily="34" charset="0"/>
                <a:cs typeface="Calibri" panose="020F0502020204030204" pitchFamily="34" charset="0"/>
              </a:rPr>
              <a:t>Business-specific process/change</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Note - some features are cyclic and can be transformed to a trigonometric scale</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Train the regressor using this features.</a:t>
            </a:r>
          </a:p>
          <a:p>
            <a:pPr lvl="1"/>
            <a:r>
              <a:rPr lang="en-US" dirty="0">
                <a:latin typeface="Calibri" panose="020F0502020204030204" pitchFamily="34" charset="0"/>
                <a:cs typeface="Calibri" panose="020F0502020204030204" pitchFamily="34" charset="0"/>
              </a:rPr>
              <a:t>( best – sklearn </a:t>
            </a:r>
            <a:r>
              <a:rPr lang="en-US" b="1">
                <a:solidFill>
                  <a:srgbClr val="00B050"/>
                </a:solidFill>
                <a:latin typeface="Calibri" panose="020F0502020204030204" pitchFamily="34" charset="0"/>
                <a:cs typeface="Calibri" panose="020F0502020204030204" pitchFamily="34" charset="0"/>
              </a:rPr>
              <a:t>HistGradientBoostingRegressor</a:t>
            </a:r>
            <a:r>
              <a:rPr lang="en-US" dirty="0">
                <a:latin typeface="Calibri" panose="020F0502020204030204" pitchFamily="34" charset="0"/>
                <a:cs typeface="Calibri" panose="020F0502020204030204" pitchFamily="34" charset="0"/>
              </a:rPr>
              <a:t> )</a:t>
            </a:r>
          </a:p>
          <a:p>
            <a:pPr lvl="1"/>
            <a:endParaRPr lang="en-US" dirty="0">
              <a:latin typeface="Calibri" panose="020F0502020204030204" pitchFamily="34" charset="0"/>
              <a:cs typeface="Calibri" panose="020F0502020204030204" pitchFamily="34" charset="0"/>
            </a:endParaRPr>
          </a:p>
          <a:p>
            <a:pPr lvl="1"/>
            <a:r>
              <a:rPr lang="en-US" dirty="0">
                <a:latin typeface="Calibri" panose="020F0502020204030204" pitchFamily="34" charset="0"/>
                <a:cs typeface="Calibri" panose="020F0502020204030204" pitchFamily="34" charset="0"/>
              </a:rPr>
              <a:t>For any future date we know the features – thus we can predict the value.</a:t>
            </a:r>
          </a:p>
          <a:p>
            <a:pPr lvl="1"/>
            <a:r>
              <a:rPr lang="en-US" dirty="0">
                <a:latin typeface="Calibri" panose="020F0502020204030204" pitchFamily="34" charset="0"/>
                <a:cs typeface="Calibri" panose="020F0502020204030204" pitchFamily="34" charset="0"/>
              </a:rPr>
              <a:t>Add forecasted value of the trend to get the final prediciton.</a:t>
            </a:r>
          </a:p>
        </p:txBody>
      </p:sp>
      <p:sp>
        <p:nvSpPr>
          <p:cNvPr id="3" name="TextBox 2">
            <a:extLst>
              <a:ext uri="{FF2B5EF4-FFF2-40B4-BE49-F238E27FC236}">
                <a16:creationId xmlns:a16="http://schemas.microsoft.com/office/drawing/2014/main" id="{F2E04A41-4812-2D07-8852-DB721997A4A1}"/>
              </a:ext>
            </a:extLst>
          </p:cNvPr>
          <p:cNvSpPr txBox="1"/>
          <p:nvPr/>
        </p:nvSpPr>
        <p:spPr>
          <a:xfrm>
            <a:off x="105877" y="77002"/>
            <a:ext cx="5436279" cy="523220"/>
          </a:xfrm>
          <a:prstGeom prst="rect">
            <a:avLst/>
          </a:prstGeom>
          <a:noFill/>
        </p:spPr>
        <p:txBody>
          <a:bodyPr wrap="square" rtlCol="0">
            <a:spAutoFit/>
          </a:bodyPr>
          <a:lstStyle/>
          <a:p>
            <a:r>
              <a:rPr lang="en-US" sz="2800" b="1">
                <a:latin typeface="Calibri" panose="020F0502020204030204" pitchFamily="34" charset="0"/>
                <a:cs typeface="Calibri" panose="020F0502020204030204" pitchFamily="34" charset="0"/>
              </a:rPr>
              <a:t>Trend + Ensemble-Tree Model</a:t>
            </a:r>
          </a:p>
        </p:txBody>
      </p:sp>
      <p:pic>
        <p:nvPicPr>
          <p:cNvPr id="4" name="Picture 3">
            <a:extLst>
              <a:ext uri="{FF2B5EF4-FFF2-40B4-BE49-F238E27FC236}">
                <a16:creationId xmlns:a16="http://schemas.microsoft.com/office/drawing/2014/main" id="{E9FA49FA-87E8-B1DA-E7D9-0B04185F492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61296" y="598673"/>
            <a:ext cx="4368348" cy="3571204"/>
          </a:xfrm>
          <a:prstGeom prst="rect">
            <a:avLst/>
          </a:prstGeom>
        </p:spPr>
      </p:pic>
      <p:sp>
        <p:nvSpPr>
          <p:cNvPr id="5" name="TextBox 4">
            <a:extLst>
              <a:ext uri="{FF2B5EF4-FFF2-40B4-BE49-F238E27FC236}">
                <a16:creationId xmlns:a16="http://schemas.microsoft.com/office/drawing/2014/main" id="{9E2E5FF6-CF82-84E0-5B2B-D5590BFAD2E8}"/>
              </a:ext>
            </a:extLst>
          </p:cNvPr>
          <p:cNvSpPr txBox="1"/>
          <p:nvPr/>
        </p:nvSpPr>
        <p:spPr>
          <a:xfrm>
            <a:off x="6711822" y="5583436"/>
            <a:ext cx="4963506" cy="95410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Time series forecasting: calendar features + ensemble tree model</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hlinkClick r:id="rId3"/>
              </a:rPr>
              <a:t>https://www.youtube.com/watch?v=n3OWVkXJmHE</a:t>
            </a:r>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hlinkClick r:id="rId4"/>
              </a:rPr>
              <a:t>https://www.youtube.com/watch?v=5GcCzKvrI1U</a:t>
            </a:r>
            <a:endParaRPr lang="en-US">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hlinkClick r:id="rId5"/>
              </a:rPr>
              <a:t>https://www.youtube.com/watch?v=vV12dGe_Fho</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7044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5">
            <a:extLst>
              <a:ext uri="{FF2B5EF4-FFF2-40B4-BE49-F238E27FC236}">
                <a16:creationId xmlns:a16="http://schemas.microsoft.com/office/drawing/2014/main" id="{F8504DC9-30F7-4C3A-AC97-58B5FAAD1163}"/>
              </a:ext>
            </a:extLst>
          </p:cNvPr>
          <p:cNvGraphicFramePr>
            <a:graphicFrameLocks noGrp="1"/>
          </p:cNvGraphicFramePr>
          <p:nvPr>
            <p:extLst>
              <p:ext uri="{D42A27DB-BD31-4B8C-83A1-F6EECF244321}">
                <p14:modId xmlns:p14="http://schemas.microsoft.com/office/powerpoint/2010/main" val="3720872905"/>
              </p:ext>
            </p:extLst>
          </p:nvPr>
        </p:nvGraphicFramePr>
        <p:xfrm>
          <a:off x="2681359" y="5517970"/>
          <a:ext cx="7514601" cy="1127760"/>
        </p:xfrm>
        <a:graphic>
          <a:graphicData uri="http://schemas.openxmlformats.org/drawingml/2006/table">
            <a:tbl>
              <a:tblPr firstRow="1">
                <a:tableStyleId>{5C22544A-7EE6-4342-B048-85BDC9FD1C3A}</a:tableStyleId>
              </a:tblPr>
              <a:tblGrid>
                <a:gridCol w="2504867">
                  <a:extLst>
                    <a:ext uri="{9D8B030D-6E8A-4147-A177-3AD203B41FA5}">
                      <a16:colId xmlns:a16="http://schemas.microsoft.com/office/drawing/2014/main" val="1557463236"/>
                    </a:ext>
                  </a:extLst>
                </a:gridCol>
                <a:gridCol w="2504867">
                  <a:extLst>
                    <a:ext uri="{9D8B030D-6E8A-4147-A177-3AD203B41FA5}">
                      <a16:colId xmlns:a16="http://schemas.microsoft.com/office/drawing/2014/main" val="4171173816"/>
                    </a:ext>
                  </a:extLst>
                </a:gridCol>
                <a:gridCol w="2504867">
                  <a:extLst>
                    <a:ext uri="{9D8B030D-6E8A-4147-A177-3AD203B41FA5}">
                      <a16:colId xmlns:a16="http://schemas.microsoft.com/office/drawing/2014/main" val="4242485217"/>
                    </a:ext>
                  </a:extLst>
                </a:gridCol>
              </a:tblGrid>
              <a:tr h="424570">
                <a:tc>
                  <a:txBody>
                    <a:bodyPr/>
                    <a:lstStyle/>
                    <a:p>
                      <a:pPr algn="ctr"/>
                      <a:r>
                        <a:rPr lang="en-US" dirty="0">
                          <a:latin typeface="Calibri" panose="020F0502020204030204" pitchFamily="34" charset="0"/>
                          <a:cs typeface="Calibri" panose="020F0502020204030204" pitchFamily="34" charset="0"/>
                        </a:rPr>
                        <a:t>Method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cs typeface="Calibri" panose="020F0502020204030204" pitchFamily="34" charset="0"/>
                        </a:rPr>
                        <a:t>Avg Error </a:t>
                      </a:r>
                    </a:p>
                    <a:p>
                      <a:pPr algn="ctr"/>
                      <a:r>
                        <a:rPr lang="en-US" dirty="0">
                          <a:latin typeface="Calibri" panose="020F0502020204030204" pitchFamily="34" charset="0"/>
                          <a:cs typeface="Calibri" panose="020F0502020204030204" pitchFamily="34" charset="0"/>
                        </a:rPr>
                        <a:t>(across 4 splits)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cs typeface="Calibri" panose="020F0502020204030204" pitchFamily="34" charset="0"/>
                        </a:rPr>
                        <a:t>Avg Train Time </a:t>
                      </a:r>
                    </a:p>
                    <a:p>
                      <a:pPr algn="ctr"/>
                      <a:r>
                        <a:rPr lang="en-US" dirty="0">
                          <a:latin typeface="Calibri" panose="020F0502020204030204" pitchFamily="34" charset="0"/>
                          <a:cs typeface="Calibri" panose="020F0502020204030204" pitchFamily="34" charset="0"/>
                        </a:rPr>
                        <a:t>(across 4 splits)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2136754"/>
                  </a:ext>
                </a:extLst>
              </a:tr>
              <a:tr h="303859">
                <a:tc>
                  <a:txBody>
                    <a:bodyPr/>
                    <a:lstStyle/>
                    <a:p>
                      <a:pPr algn="ctr"/>
                      <a:r>
                        <a:rPr lang="en-US" dirty="0">
                          <a:latin typeface="Calibri" panose="020F0502020204030204" pitchFamily="34" charset="0"/>
                          <a:cs typeface="Calibri" panose="020F0502020204030204" pitchFamily="34" charset="0"/>
                        </a:rPr>
                        <a:t>Trend + Tree-Model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cs typeface="Calibri" panose="020F0502020204030204" pitchFamily="34" charset="0"/>
                        </a:rPr>
                        <a:t>14.6%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cs typeface="Calibri" panose="020F0502020204030204" pitchFamily="34" charset="0"/>
                        </a:rPr>
                        <a:t>~2sec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680613"/>
                  </a:ext>
                </a:extLst>
              </a:tr>
              <a:tr h="303859">
                <a:tc>
                  <a:txBody>
                    <a:bodyPr/>
                    <a:lstStyle/>
                    <a:p>
                      <a:pPr algn="ctr"/>
                      <a:r>
                        <a:rPr lang="en-US" dirty="0">
                          <a:latin typeface="Calibri" panose="020F0502020204030204" pitchFamily="34" charset="0"/>
                          <a:cs typeface="Calibri" panose="020F0502020204030204" pitchFamily="34" charset="0"/>
                        </a:rPr>
                        <a:t>Auto-ARIMA (SARIMAX)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cs typeface="Calibri" panose="020F0502020204030204" pitchFamily="34" charset="0"/>
                        </a:rPr>
                        <a:t>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latin typeface="Calibri" panose="020F0502020204030204" pitchFamily="34" charset="0"/>
                          <a:cs typeface="Calibri" panose="020F0502020204030204" pitchFamily="34" charset="0"/>
                        </a:rPr>
                        <a:t>~2min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242108"/>
                  </a:ext>
                </a:extLst>
              </a:tr>
            </a:tbl>
          </a:graphicData>
        </a:graphic>
      </p:graphicFrame>
      <p:pic>
        <p:nvPicPr>
          <p:cNvPr id="4" name="Picture 3">
            <a:extLst>
              <a:ext uri="{FF2B5EF4-FFF2-40B4-BE49-F238E27FC236}">
                <a16:creationId xmlns:a16="http://schemas.microsoft.com/office/drawing/2014/main" id="{5E8AD030-EBC5-4DFB-9FDD-693DCB982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1599902"/>
            <a:ext cx="6438663" cy="3555402"/>
          </a:xfrm>
          <a:prstGeom prst="rect">
            <a:avLst/>
          </a:prstGeom>
        </p:spPr>
      </p:pic>
      <p:pic>
        <p:nvPicPr>
          <p:cNvPr id="10" name="Picture 9" descr="Chart&#10;&#10;Description automatically generated">
            <a:extLst>
              <a:ext uri="{FF2B5EF4-FFF2-40B4-BE49-F238E27FC236}">
                <a16:creationId xmlns:a16="http://schemas.microsoft.com/office/drawing/2014/main" id="{B8BC70C0-6FF8-4084-97D7-D4A56F6BE0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6720" y="1598256"/>
            <a:ext cx="6395280" cy="3555402"/>
          </a:xfrm>
          <a:prstGeom prst="rect">
            <a:avLst/>
          </a:prstGeom>
        </p:spPr>
      </p:pic>
      <p:sp>
        <p:nvSpPr>
          <p:cNvPr id="6" name="TextBox 5">
            <a:extLst>
              <a:ext uri="{FF2B5EF4-FFF2-40B4-BE49-F238E27FC236}">
                <a16:creationId xmlns:a16="http://schemas.microsoft.com/office/drawing/2014/main" id="{396D437F-F123-FCF9-2753-77C8EE795BE0}"/>
              </a:ext>
            </a:extLst>
          </p:cNvPr>
          <p:cNvSpPr txBox="1"/>
          <p:nvPr/>
        </p:nvSpPr>
        <p:spPr>
          <a:xfrm>
            <a:off x="0" y="0"/>
            <a:ext cx="3859481" cy="523220"/>
          </a:xfrm>
          <a:prstGeom prst="rect">
            <a:avLst/>
          </a:prstGeom>
          <a:noFill/>
        </p:spPr>
        <p:txBody>
          <a:bodyPr wrap="square" rtlCol="0">
            <a:spAutoFit/>
          </a:bodyPr>
          <a:lstStyle/>
          <a:p>
            <a:r>
              <a:rPr lang="en-US" sz="2800" b="1">
                <a:latin typeface="Calibri" panose="020F0502020204030204" pitchFamily="34" charset="0"/>
                <a:cs typeface="Calibri" panose="020F0502020204030204" pitchFamily="34" charset="0"/>
              </a:rPr>
              <a:t>Forecasting Example </a:t>
            </a:r>
          </a:p>
        </p:txBody>
      </p:sp>
      <p:sp>
        <p:nvSpPr>
          <p:cNvPr id="7" name="TextBox 6">
            <a:extLst>
              <a:ext uri="{FF2B5EF4-FFF2-40B4-BE49-F238E27FC236}">
                <a16:creationId xmlns:a16="http://schemas.microsoft.com/office/drawing/2014/main" id="{FE287731-CF5E-47A4-3F04-6C2BB56E210A}"/>
              </a:ext>
            </a:extLst>
          </p:cNvPr>
          <p:cNvSpPr txBox="1"/>
          <p:nvPr/>
        </p:nvSpPr>
        <p:spPr>
          <a:xfrm>
            <a:off x="15834" y="617840"/>
            <a:ext cx="6080166"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Two models – Trend + Ensemble-Tree model vs Auto-ARIMA (SARIMAX)</a:t>
            </a:r>
          </a:p>
        </p:txBody>
      </p:sp>
    </p:spTree>
    <p:extLst>
      <p:ext uri="{BB962C8B-B14F-4D97-AF65-F5344CB8AC3E}">
        <p14:creationId xmlns:p14="http://schemas.microsoft.com/office/powerpoint/2010/main" val="2587694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108488" y="0"/>
            <a:ext cx="4954293" cy="64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panose="020F0502020204030204" pitchFamily="34" charset="0"/>
                <a:cs typeface="Calibri" panose="020F0502020204030204" pitchFamily="34" charset="0"/>
              </a:rPr>
              <a:t>Forecasting in Power BI</a:t>
            </a:r>
            <a:endParaRPr sz="3000" b="1" dirty="0">
              <a:latin typeface="Calibri" panose="020F0502020204030204" pitchFamily="34" charset="0"/>
              <a:cs typeface="Calibri" panose="020F0502020204030204" pitchFamily="34" charset="0"/>
            </a:endParaRPr>
          </a:p>
        </p:txBody>
      </p:sp>
      <p:sp>
        <p:nvSpPr>
          <p:cNvPr id="141" name="Google Shape;141;p20"/>
          <p:cNvSpPr txBox="1"/>
          <p:nvPr/>
        </p:nvSpPr>
        <p:spPr>
          <a:xfrm>
            <a:off x="223025" y="870457"/>
            <a:ext cx="7199697" cy="1261854"/>
          </a:xfrm>
          <a:prstGeom prst="rect">
            <a:avLst/>
          </a:prstGeom>
          <a:noFill/>
          <a:ln>
            <a:noFill/>
          </a:ln>
        </p:spPr>
        <p:txBody>
          <a:bodyPr spcFirstLastPara="1" wrap="square" lIns="91425" tIns="91425" rIns="91425" bIns="91425" anchor="t" anchorCtr="0">
            <a:spAutoFit/>
          </a:bodyPr>
          <a:lstStyle/>
          <a:p>
            <a:pPr lvl="0"/>
            <a:r>
              <a:rPr lang="en-US" dirty="0">
                <a:latin typeface="Calibri" panose="020F0502020204030204" pitchFamily="34" charset="0"/>
                <a:cs typeface="Calibri" panose="020F0502020204030204" pitchFamily="34" charset="0"/>
              </a:rPr>
              <a:t>Power BI uses exponential smoothing and </a:t>
            </a:r>
            <a:r>
              <a:rPr lang="en-US" dirty="0" err="1">
                <a:latin typeface="Calibri" panose="020F0502020204030204" pitchFamily="34" charset="0"/>
                <a:cs typeface="Calibri" panose="020F0502020204030204" pitchFamily="34" charset="0"/>
              </a:rPr>
              <a:t>backtesting</a:t>
            </a:r>
            <a:r>
              <a:rPr lang="en-US" dirty="0">
                <a:latin typeface="Calibri" panose="020F0502020204030204" pitchFamily="34" charset="0"/>
                <a:cs typeface="Calibri" panose="020F0502020204030204" pitchFamily="34" charset="0"/>
              </a:rPr>
              <a:t> (hindcasting). </a:t>
            </a:r>
          </a:p>
          <a:p>
            <a:pPr lvl="0"/>
            <a:r>
              <a:rPr lang="en-US" dirty="0">
                <a:latin typeface="Calibri" panose="020F0502020204030204" pitchFamily="34" charset="0"/>
                <a:cs typeface="Calibri" panose="020F0502020204030204" pitchFamily="34" charset="0"/>
              </a:rPr>
              <a:t>There are two algorithms:</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 variation of the Holt-Winters algorithm for the seasonal data</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with a few changes to deal with noisy data</a:t>
            </a:r>
          </a:p>
          <a:p>
            <a:pPr marL="285750" lvl="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 simpler model for non-seasonal data which has a term for additive trend and additive error</a:t>
            </a:r>
          </a:p>
        </p:txBody>
      </p:sp>
      <p:pic>
        <p:nvPicPr>
          <p:cNvPr id="2" name="Picture 1">
            <a:extLst>
              <a:ext uri="{FF2B5EF4-FFF2-40B4-BE49-F238E27FC236}">
                <a16:creationId xmlns:a16="http://schemas.microsoft.com/office/drawing/2014/main" id="{5751FF1C-2171-DD45-9193-C64575B2E1C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105618" y="574887"/>
            <a:ext cx="3579247" cy="1743925"/>
          </a:xfrm>
          <a:prstGeom prst="rect">
            <a:avLst/>
          </a:prstGeom>
          <a:ln w="25400">
            <a:solidFill>
              <a:schemeClr val="accent1"/>
            </a:solidFill>
          </a:ln>
        </p:spPr>
      </p:pic>
      <p:sp>
        <p:nvSpPr>
          <p:cNvPr id="3" name="TextBox 2">
            <a:extLst>
              <a:ext uri="{FF2B5EF4-FFF2-40B4-BE49-F238E27FC236}">
                <a16:creationId xmlns:a16="http://schemas.microsoft.com/office/drawing/2014/main" id="{E73F2D2B-7DD1-1C48-B912-C3496DD395D1}"/>
              </a:ext>
            </a:extLst>
          </p:cNvPr>
          <p:cNvSpPr txBox="1"/>
          <p:nvPr/>
        </p:nvSpPr>
        <p:spPr>
          <a:xfrm>
            <a:off x="7527867" y="138484"/>
            <a:ext cx="4555645" cy="369332"/>
          </a:xfrm>
          <a:prstGeom prst="rect">
            <a:avLst/>
          </a:prstGeom>
          <a:noFill/>
        </p:spPr>
        <p:txBody>
          <a:bodyPr wrap="square" rtlCol="0">
            <a:spAutoFit/>
          </a:bodyPr>
          <a:lstStyle/>
          <a:p>
            <a:r>
              <a:rPr lang="en-US" sz="1800" b="1" dirty="0">
                <a:solidFill>
                  <a:srgbClr val="0070C0"/>
                </a:solidFill>
                <a:latin typeface="Calibri" panose="020F0502020204030204" pitchFamily="34" charset="0"/>
                <a:cs typeface="Calibri" panose="020F0502020204030204" pitchFamily="34" charset="0"/>
              </a:rPr>
              <a:t>Holt-Winters’ multiplicative method (~ 1960)</a:t>
            </a:r>
          </a:p>
        </p:txBody>
      </p:sp>
      <p:sp>
        <p:nvSpPr>
          <p:cNvPr id="6" name="Google Shape;141;p20">
            <a:extLst>
              <a:ext uri="{FF2B5EF4-FFF2-40B4-BE49-F238E27FC236}">
                <a16:creationId xmlns:a16="http://schemas.microsoft.com/office/drawing/2014/main" id="{98CAB5FE-8DA7-6346-A9E8-04CC02D57F04}"/>
              </a:ext>
            </a:extLst>
          </p:cNvPr>
          <p:cNvSpPr txBox="1"/>
          <p:nvPr/>
        </p:nvSpPr>
        <p:spPr>
          <a:xfrm>
            <a:off x="223025" y="3171418"/>
            <a:ext cx="8277726" cy="2662237"/>
          </a:xfrm>
          <a:prstGeom prst="rect">
            <a:avLst/>
          </a:prstGeom>
          <a:noFill/>
          <a:ln>
            <a:noFill/>
          </a:ln>
        </p:spPr>
        <p:txBody>
          <a:bodyPr spcFirstLastPara="1" wrap="square" lIns="91425" tIns="91425" rIns="91425" bIns="91425" anchor="t" anchorCtr="0">
            <a:spAutoFit/>
          </a:bodyPr>
          <a:lstStyle/>
          <a:p>
            <a:pPr lvl="0"/>
            <a:r>
              <a:rPr lang="en-US" dirty="0">
                <a:latin typeface="Calibri" panose="020F0502020204030204" pitchFamily="34" charset="0"/>
                <a:cs typeface="Calibri" panose="020F0502020204030204" pitchFamily="34" charset="0"/>
              </a:rPr>
              <a:t>For the seasonal forecasting, PBI modify the Holt-Winters algorithm by computing the sum of squares of prediction errors for what is called a validation window, instead of using the one-step ahead. </a:t>
            </a:r>
          </a:p>
          <a:p>
            <a:pPr lvl="0"/>
            <a:endParaRPr lang="en-US" dirty="0">
              <a:latin typeface="Calibri" panose="020F0502020204030204" pitchFamily="34" charset="0"/>
              <a:cs typeface="Calibri" panose="020F0502020204030204" pitchFamily="34" charset="0"/>
            </a:endParaRPr>
          </a:p>
          <a:p>
            <a:pPr lvl="0"/>
            <a:r>
              <a:rPr lang="en-US" dirty="0">
                <a:latin typeface="Calibri" panose="020F0502020204030204" pitchFamily="34" charset="0"/>
                <a:cs typeface="Calibri" panose="020F0502020204030204" pitchFamily="34" charset="0"/>
              </a:rPr>
              <a:t>Another modification they make is when they detect large variations, they adjust the trend of the time window to a more recent to capture the overall trend of the time series.</a:t>
            </a:r>
          </a:p>
          <a:p>
            <a:pPr lvl="0"/>
            <a:endParaRPr lang="en-US" sz="1600" dirty="0">
              <a:latin typeface="Calibri" panose="020F0502020204030204" pitchFamily="34" charset="0"/>
              <a:cs typeface="Calibri" panose="020F0502020204030204" pitchFamily="34" charset="0"/>
            </a:endParaRPr>
          </a:p>
          <a:p>
            <a:pPr lvl="0"/>
            <a:r>
              <a:rPr lang="en-US" sz="1000" dirty="0">
                <a:latin typeface="Calibri" panose="020F0502020204030204" pitchFamily="34" charset="0"/>
                <a:cs typeface="Calibri" panose="020F0502020204030204" pitchFamily="34" charset="0"/>
              </a:rPr>
              <a:t>  ... </a:t>
            </a:r>
            <a:r>
              <a:rPr lang="en-US" sz="1000" dirty="0">
                <a:latin typeface="Calibri" panose="020F0502020204030204" pitchFamily="34" charset="0"/>
                <a:cs typeface="Calibri" panose="020F0502020204030204" pitchFamily="34" charset="0"/>
                <a:hlinkClick r:id="rId4"/>
              </a:rPr>
              <a:t>https://otexts.com/fpp2/holt-winters.html</a:t>
            </a:r>
            <a:r>
              <a:rPr lang="en-US" sz="1000" dirty="0">
                <a:latin typeface="Calibri" panose="020F0502020204030204" pitchFamily="34" charset="0"/>
                <a:cs typeface="Calibri" panose="020F0502020204030204" pitchFamily="34" charset="0"/>
              </a:rPr>
              <a:t> - </a:t>
            </a:r>
          </a:p>
          <a:p>
            <a:pPr lvl="0"/>
            <a:r>
              <a:rPr lang="en-US" sz="1000" dirty="0">
                <a:latin typeface="Calibri" panose="020F0502020204030204" pitchFamily="34" charset="0"/>
                <a:cs typeface="Calibri" panose="020F0502020204030204" pitchFamily="34" charset="0"/>
              </a:rPr>
              <a:t>  ... </a:t>
            </a:r>
            <a:r>
              <a:rPr lang="en-US" sz="1000" dirty="0">
                <a:latin typeface="Calibri" panose="020F0502020204030204" pitchFamily="34" charset="0"/>
                <a:cs typeface="Calibri" panose="020F0502020204030204" pitchFamily="34" charset="0"/>
                <a:hlinkClick r:id="rId5"/>
              </a:rPr>
              <a:t>https://powerbi.microsoft.com/es-es/blog/describing-the-forecasting-models-in-power-view/#ETSAAA</a:t>
            </a:r>
            <a:r>
              <a:rPr lang="en-US" sz="1000" dirty="0">
                <a:latin typeface="Calibri" panose="020F0502020204030204" pitchFamily="34" charset="0"/>
                <a:cs typeface="Calibri" panose="020F0502020204030204" pitchFamily="34" charset="0"/>
              </a:rPr>
              <a:t> - </a:t>
            </a:r>
          </a:p>
          <a:p>
            <a:pPr lvl="0"/>
            <a:r>
              <a:rPr lang="en-US" sz="1000" dirty="0">
                <a:latin typeface="Calibri" panose="020F0502020204030204" pitchFamily="34" charset="0"/>
                <a:cs typeface="Calibri" panose="020F0502020204030204" pitchFamily="34" charset="0"/>
              </a:rPr>
              <a:t>  ... </a:t>
            </a:r>
            <a:r>
              <a:rPr lang="en-US" sz="1000" dirty="0">
                <a:latin typeface="Calibri" panose="020F0502020204030204" pitchFamily="34" charset="0"/>
                <a:cs typeface="Calibri" panose="020F0502020204030204" pitchFamily="34" charset="0"/>
                <a:hlinkClick r:id="rId6"/>
              </a:rPr>
              <a:t>https://powerbi.microsoft.com/en-us/blog/introducing-new-forecasting-capabilities-in-power-view-for-office-365/</a:t>
            </a:r>
            <a:r>
              <a:rPr lang="en-US" sz="1000" dirty="0">
                <a:latin typeface="Calibri" panose="020F0502020204030204" pitchFamily="34" charset="0"/>
                <a:cs typeface="Calibri" panose="020F0502020204030204" pitchFamily="34" charset="0"/>
              </a:rPr>
              <a:t> - </a:t>
            </a:r>
          </a:p>
          <a:p>
            <a:pPr lvl="0"/>
            <a:r>
              <a:rPr lang="en-US" sz="1000" dirty="0">
                <a:latin typeface="Calibri" panose="020F0502020204030204" pitchFamily="34" charset="0"/>
                <a:cs typeface="Calibri" panose="020F0502020204030204" pitchFamily="34" charset="0"/>
              </a:rPr>
              <a:t>  ... </a:t>
            </a:r>
            <a:r>
              <a:rPr lang="en-US" sz="1000" dirty="0">
                <a:latin typeface="Calibri" panose="020F0502020204030204" pitchFamily="34" charset="0"/>
                <a:cs typeface="Calibri" panose="020F0502020204030204" pitchFamily="34" charset="0"/>
                <a:hlinkClick r:id="rId7"/>
              </a:rPr>
              <a:t>https://stoneridgesoftware.com/take-advantage-of-forecasting-in-power-bi-with-the-analytics-pane/</a:t>
            </a:r>
            <a:r>
              <a:rPr lang="en-US" sz="1000" dirty="0">
                <a:latin typeface="Calibri" panose="020F0502020204030204" pitchFamily="34" charset="0"/>
                <a:cs typeface="Calibri" panose="020F0502020204030204" pitchFamily="34" charset="0"/>
              </a:rPr>
              <a:t> - </a:t>
            </a:r>
            <a:br>
              <a:rPr lang="en-US" sz="1000" dirty="0">
                <a:latin typeface="Calibri" panose="020F0502020204030204" pitchFamily="34" charset="0"/>
                <a:cs typeface="Calibri" panose="020F0502020204030204" pitchFamily="34" charset="0"/>
              </a:rPr>
            </a:br>
            <a:r>
              <a:rPr lang="en-US" sz="1000" dirty="0">
                <a:latin typeface="Calibri" panose="020F0502020204030204" pitchFamily="34" charset="0"/>
                <a:cs typeface="Calibri" panose="020F0502020204030204" pitchFamily="34" charset="0"/>
              </a:rPr>
              <a:t>  ... </a:t>
            </a:r>
            <a:r>
              <a:rPr lang="en-US" sz="1000" dirty="0">
                <a:latin typeface="Calibri" panose="020F0502020204030204" pitchFamily="34" charset="0"/>
                <a:cs typeface="Calibri" panose="020F0502020204030204" pitchFamily="34" charset="0"/>
                <a:hlinkClick r:id="rId8"/>
              </a:rPr>
              <a:t>https://pawarbi.github.io/blog/forecasting/python/powerbi/forecasting_in_powerbi/2020/04/24/timeseries-powerbi.html</a:t>
            </a:r>
            <a:r>
              <a:rPr lang="en-US" sz="1000" dirty="0">
                <a:latin typeface="Calibri" panose="020F0502020204030204" pitchFamily="34" charset="0"/>
                <a:cs typeface="Calibri" panose="020F0502020204030204" pitchFamily="34" charset="0"/>
              </a:rPr>
              <a:t> – </a:t>
            </a:r>
            <a:br>
              <a:rPr lang="en-US" sz="1000" dirty="0">
                <a:latin typeface="Calibri" panose="020F0502020204030204" pitchFamily="34" charset="0"/>
                <a:cs typeface="Calibri" panose="020F0502020204030204" pitchFamily="34" charset="0"/>
              </a:rPr>
            </a:br>
            <a:r>
              <a:rPr lang="en-US" sz="1000" dirty="0">
                <a:latin typeface="Calibri" panose="020F0502020204030204" pitchFamily="34" charset="0"/>
                <a:cs typeface="Calibri" panose="020F0502020204030204" pitchFamily="34" charset="0"/>
              </a:rPr>
              <a:t>  ... </a:t>
            </a:r>
            <a:r>
              <a:rPr lang="en-US" sz="1000" dirty="0">
                <a:latin typeface="Calibri" panose="020F0502020204030204" pitchFamily="34" charset="0"/>
                <a:cs typeface="Calibri" panose="020F0502020204030204" pitchFamily="34" charset="0"/>
                <a:hlinkClick r:id="rId9"/>
              </a:rPr>
              <a:t>https://pawarbi.github.io/blog/forecasting/python/powerbi/forecasting_in_powerbi/2020/04/24/timeseries-powerbi.html#ETS(AAN)</a:t>
            </a:r>
            <a:r>
              <a:rPr lang="en-US" sz="1000" dirty="0">
                <a:latin typeface="Calibri" panose="020F0502020204030204" pitchFamily="34" charset="0"/>
                <a:cs typeface="Calibri" panose="020F0502020204030204" pitchFamily="34" charset="0"/>
              </a:rPr>
              <a:t> - </a:t>
            </a:r>
          </a:p>
          <a:p>
            <a:pPr lvl="0"/>
            <a:r>
              <a:rPr lang="en-US" sz="1100" dirty="0">
                <a:latin typeface="Calibri" panose="020F0502020204030204" pitchFamily="34" charset="0"/>
                <a:cs typeface="Calibri" panose="020F0502020204030204" pitchFamily="34" charset="0"/>
              </a:rPr>
              <a:t> </a:t>
            </a:r>
            <a:endParaRPr sz="1100" dirty="0">
              <a:latin typeface="Calibri" panose="020F0502020204030204" pitchFamily="34" charset="0"/>
              <a:cs typeface="Calibri" panose="020F050202020403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0" y="0"/>
            <a:ext cx="5586762"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800" b="1" dirty="0">
                <a:latin typeface="Calibri" panose="020F0502020204030204" pitchFamily="34" charset="0"/>
                <a:cs typeface="Calibri" panose="020F0502020204030204" pitchFamily="34" charset="0"/>
              </a:rPr>
              <a:t>Forecasting using Facebook Prophet</a:t>
            </a:r>
            <a:endParaRPr sz="2800" b="1" dirty="0">
              <a:latin typeface="Calibri" panose="020F0502020204030204" pitchFamily="34" charset="0"/>
              <a:cs typeface="Calibri" panose="020F0502020204030204" pitchFamily="34" charset="0"/>
            </a:endParaRPr>
          </a:p>
        </p:txBody>
      </p:sp>
      <p:sp>
        <p:nvSpPr>
          <p:cNvPr id="141" name="Google Shape;141;p20"/>
          <p:cNvSpPr txBox="1"/>
          <p:nvPr/>
        </p:nvSpPr>
        <p:spPr>
          <a:xfrm>
            <a:off x="0" y="1063316"/>
            <a:ext cx="7919635" cy="412417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latin typeface="Calibri" panose="020F0502020204030204" pitchFamily="34" charset="0"/>
                <a:cs typeface="Calibri" panose="020F0502020204030204" pitchFamily="34" charset="0"/>
              </a:rPr>
              <a:t>.. </a:t>
            </a:r>
            <a:r>
              <a:rPr lang="en-US" u="sng" dirty="0">
                <a:solidFill>
                  <a:schemeClr val="hlink"/>
                </a:solidFill>
                <a:latin typeface="Calibri" panose="020F0502020204030204" pitchFamily="34" charset="0"/>
                <a:cs typeface="Calibri" panose="020F0502020204030204" pitchFamily="34" charset="0"/>
                <a:hlinkClick r:id="rId3"/>
              </a:rPr>
              <a:t>https://github.com/facebook/prophet</a:t>
            </a:r>
            <a:r>
              <a:rPr lang="en-US" u="sng" dirty="0">
                <a:solidFill>
                  <a:schemeClr val="hlink"/>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 - </a:t>
            </a:r>
          </a:p>
          <a:p>
            <a:pPr lvl="0"/>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4"/>
              </a:rPr>
              <a:t>https://youtu.be/pOYAXv15r3A</a:t>
            </a:r>
            <a:r>
              <a:rPr lang="en-US" dirty="0">
                <a:latin typeface="Calibri" panose="020F0502020204030204" pitchFamily="34" charset="0"/>
                <a:cs typeface="Calibri" panose="020F0502020204030204" pitchFamily="34" charset="0"/>
              </a:rPr>
              <a:t> - (video)</a:t>
            </a:r>
          </a:p>
          <a:p>
            <a:pPr lvl="0"/>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5"/>
              </a:rPr>
              <a:t>https://facebook.github.io/prophet/docs/quick_start.html</a:t>
            </a:r>
            <a:r>
              <a:rPr lang="en-US" dirty="0">
                <a:latin typeface="Calibri" panose="020F0502020204030204" pitchFamily="34" charset="0"/>
                <a:cs typeface="Calibri" panose="020F0502020204030204" pitchFamily="34" charset="0"/>
              </a:rPr>
              <a:t> - </a:t>
            </a:r>
          </a:p>
          <a:p>
            <a:pPr lvl="0"/>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6"/>
              </a:rPr>
              <a:t>https://databricks.com/blog/2020/01/27/time-series-forecasting-prophet-spark.html</a:t>
            </a:r>
            <a:r>
              <a:rPr lang="en-US" dirty="0">
                <a:latin typeface="Calibri" panose="020F0502020204030204" pitchFamily="34" charset="0"/>
                <a:cs typeface="Calibri" panose="020F0502020204030204" pitchFamily="34" charset="0"/>
              </a:rPr>
              <a:t> - </a:t>
            </a:r>
            <a:endParaRPr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dirty="0">
                <a:solidFill>
                  <a:srgbClr val="24292E"/>
                </a:solidFill>
                <a:highlight>
                  <a:srgbClr val="FFFFFF"/>
                </a:highlight>
                <a:latin typeface="Calibri" panose="020F0502020204030204" pitchFamily="34" charset="0"/>
                <a:cs typeface="Calibri" panose="020F0502020204030204" pitchFamily="34" charset="0"/>
              </a:rPr>
              <a:t>.. Forecasting time series data based on an additive model where non-linear trends are fit with yearly, weekly, and daily seasonality, plus holiday effects.</a:t>
            </a:r>
          </a:p>
          <a:p>
            <a:pPr marL="0" lvl="0" indent="0" algn="l" rtl="0">
              <a:spcBef>
                <a:spcPts val="0"/>
              </a:spcBef>
              <a:spcAft>
                <a:spcPts val="0"/>
              </a:spcAft>
              <a:buNone/>
            </a:pPr>
            <a:r>
              <a:rPr lang="en-US" dirty="0">
                <a:solidFill>
                  <a:srgbClr val="24292E"/>
                </a:solidFill>
                <a:highlight>
                  <a:srgbClr val="FFFFFF"/>
                </a:highlight>
                <a:latin typeface="Calibri" panose="020F0502020204030204" pitchFamily="34" charset="0"/>
                <a:cs typeface="Calibri" panose="020F0502020204030204" pitchFamily="34" charset="0"/>
              </a:rPr>
              <a:t>.. It works best with time series that have strong seasonal effects and several seasons of historical data. </a:t>
            </a:r>
          </a:p>
          <a:p>
            <a:pPr marL="0" lvl="0" indent="0" algn="l" rtl="0">
              <a:spcBef>
                <a:spcPts val="0"/>
              </a:spcBef>
              <a:spcAft>
                <a:spcPts val="0"/>
              </a:spcAft>
              <a:buNone/>
            </a:pPr>
            <a:r>
              <a:rPr lang="en-US" dirty="0">
                <a:solidFill>
                  <a:srgbClr val="24292E"/>
                </a:solidFill>
                <a:highlight>
                  <a:srgbClr val="FFFFFF"/>
                </a:highlight>
                <a:latin typeface="Calibri" panose="020F0502020204030204" pitchFamily="34" charset="0"/>
                <a:cs typeface="Calibri" panose="020F0502020204030204" pitchFamily="34" charset="0"/>
              </a:rPr>
              <a:t>.. Prophet is robust to missing data and shifts in the trend, and typically handles outliers well.</a:t>
            </a:r>
          </a:p>
          <a:p>
            <a:pPr marL="0" lvl="0" indent="0" algn="l" rtl="0">
              <a:spcBef>
                <a:spcPts val="0"/>
              </a:spcBef>
              <a:spcAft>
                <a:spcPts val="0"/>
              </a:spcAft>
              <a:buNone/>
            </a:pPr>
            <a:endParaRPr lang="en-US" dirty="0">
              <a:solidFill>
                <a:srgbClr val="24292E"/>
              </a:solidFill>
              <a:highlight>
                <a:srgbClr val="FFFFFF"/>
              </a:highlight>
              <a:latin typeface="Calibri" panose="020F0502020204030204" pitchFamily="34" charset="0"/>
              <a:cs typeface="Calibri" panose="020F0502020204030204" pitchFamily="34" charset="0"/>
            </a:endParaRPr>
          </a:p>
          <a:p>
            <a:pPr marL="0" lvl="0" indent="0" algn="l" rtl="0">
              <a:spcBef>
                <a:spcPts val="0"/>
              </a:spcBef>
              <a:spcAft>
                <a:spcPts val="0"/>
              </a:spcAft>
              <a:buNone/>
            </a:pPr>
            <a:endParaRPr lang="en-US" dirty="0">
              <a:solidFill>
                <a:srgbClr val="24292E"/>
              </a:solidFill>
              <a:highlight>
                <a:srgbClr val="FFFFFF"/>
              </a:highlight>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1800" b="1" dirty="0">
                <a:solidFill>
                  <a:srgbClr val="24292E"/>
                </a:solidFill>
                <a:highlight>
                  <a:srgbClr val="FFFFFF"/>
                </a:highlight>
                <a:latin typeface="Calibri" panose="020F0502020204030204" pitchFamily="34" charset="0"/>
                <a:cs typeface="Calibri" panose="020F0502020204030204" pitchFamily="34" charset="0"/>
              </a:rPr>
              <a:t>Neural Prophet</a:t>
            </a:r>
          </a:p>
          <a:p>
            <a:pPr lvl="0"/>
            <a:r>
              <a:rPr lang="en-US" dirty="0">
                <a:solidFill>
                  <a:srgbClr val="24292E"/>
                </a:solidFill>
                <a:latin typeface="Calibri" panose="020F0502020204030204" pitchFamily="34" charset="0"/>
                <a:cs typeface="Calibri" panose="020F0502020204030204" pitchFamily="34" charset="0"/>
              </a:rPr>
              <a:t>.. </a:t>
            </a:r>
            <a:r>
              <a:rPr lang="en-US" dirty="0">
                <a:solidFill>
                  <a:srgbClr val="24292E"/>
                </a:solidFill>
                <a:latin typeface="Calibri" panose="020F0502020204030204" pitchFamily="34" charset="0"/>
                <a:cs typeface="Calibri" panose="020F0502020204030204" pitchFamily="34" charset="0"/>
                <a:hlinkClick r:id="rId7"/>
              </a:rPr>
              <a:t>https://towardsdatascience.com/neural-prophet-a-time-series-modeling-library-based-on-neural-networks-dd02dc8d868d</a:t>
            </a:r>
            <a:r>
              <a:rPr lang="en-US" dirty="0">
                <a:solidFill>
                  <a:srgbClr val="24292E"/>
                </a:solidFill>
                <a:latin typeface="Calibri" panose="020F0502020204030204" pitchFamily="34" charset="0"/>
                <a:cs typeface="Calibri" panose="020F0502020204030204" pitchFamily="34" charset="0"/>
              </a:rPr>
              <a:t> - </a:t>
            </a:r>
            <a:endParaRPr lang="en-US" dirty="0">
              <a:solidFill>
                <a:srgbClr val="24292E"/>
              </a:solidFill>
              <a:highlight>
                <a:srgbClr val="FFFFFF"/>
              </a:highlight>
              <a:latin typeface="Calibri" panose="020F0502020204030204" pitchFamily="34" charset="0"/>
              <a:cs typeface="Calibri" panose="020F0502020204030204" pitchFamily="34" charset="0"/>
            </a:endParaRPr>
          </a:p>
          <a:p>
            <a:pPr lvl="0"/>
            <a:r>
              <a:rPr lang="en-US" dirty="0">
                <a:solidFill>
                  <a:srgbClr val="24292E"/>
                </a:solidFill>
                <a:latin typeface="Calibri" panose="020F0502020204030204" pitchFamily="34" charset="0"/>
                <a:cs typeface="Calibri" panose="020F0502020204030204" pitchFamily="34" charset="0"/>
              </a:rPr>
              <a:t>.. </a:t>
            </a:r>
            <a:r>
              <a:rPr lang="en-US" dirty="0">
                <a:solidFill>
                  <a:srgbClr val="24292E"/>
                </a:solidFill>
                <a:latin typeface="Calibri" panose="020F0502020204030204" pitchFamily="34" charset="0"/>
                <a:cs typeface="Calibri" panose="020F0502020204030204" pitchFamily="34" charset="0"/>
                <a:hlinkClick r:id="rId8"/>
              </a:rPr>
              <a:t>https://github.com/ourownstory/neural_prophet</a:t>
            </a:r>
            <a:r>
              <a:rPr lang="en-US" dirty="0">
                <a:solidFill>
                  <a:srgbClr val="24292E"/>
                </a:solidFill>
                <a:latin typeface="Calibri" panose="020F0502020204030204" pitchFamily="34" charset="0"/>
                <a:cs typeface="Calibri" panose="020F0502020204030204" pitchFamily="34" charset="0"/>
              </a:rPr>
              <a:t> - </a:t>
            </a:r>
          </a:p>
          <a:p>
            <a:pPr lvl="0"/>
            <a:r>
              <a:rPr lang="en-US" dirty="0">
                <a:solidFill>
                  <a:srgbClr val="24292E"/>
                </a:solidFill>
                <a:latin typeface="Calibri" panose="020F0502020204030204" pitchFamily="34" charset="0"/>
                <a:cs typeface="Calibri" panose="020F0502020204030204" pitchFamily="34" charset="0"/>
              </a:rPr>
              <a:t>.. Much faster than Prophet, uses </a:t>
            </a:r>
            <a:r>
              <a:rPr lang="en-US" dirty="0" err="1">
                <a:solidFill>
                  <a:srgbClr val="24292E"/>
                </a:solidFill>
                <a:latin typeface="Calibri" panose="020F0502020204030204" pitchFamily="34" charset="0"/>
                <a:cs typeface="Calibri" panose="020F0502020204030204" pitchFamily="34" charset="0"/>
              </a:rPr>
              <a:t>PyTorch</a:t>
            </a:r>
            <a:r>
              <a:rPr lang="en-US" dirty="0">
                <a:solidFill>
                  <a:srgbClr val="24292E"/>
                </a:solidFill>
                <a:latin typeface="Calibri" panose="020F0502020204030204" pitchFamily="34" charset="0"/>
                <a:cs typeface="Calibri" panose="020F0502020204030204" pitchFamily="34" charset="0"/>
              </a:rPr>
              <a:t> - </a:t>
            </a:r>
            <a:r>
              <a:rPr lang="en-US" dirty="0">
                <a:solidFill>
                  <a:srgbClr val="24292E"/>
                </a:solidFill>
                <a:latin typeface="Calibri" panose="020F0502020204030204" pitchFamily="34" charset="0"/>
                <a:cs typeface="Calibri" panose="020F0502020204030204" pitchFamily="34" charset="0"/>
                <a:hlinkClick r:id="rId9"/>
              </a:rPr>
              <a:t>https://pytorch.org/</a:t>
            </a:r>
            <a:r>
              <a:rPr lang="en-US" dirty="0">
                <a:solidFill>
                  <a:srgbClr val="24292E"/>
                </a:solidFill>
                <a:latin typeface="Calibri" panose="020F0502020204030204" pitchFamily="34" charset="0"/>
                <a:cs typeface="Calibri" panose="020F0502020204030204" pitchFamily="34" charset="0"/>
              </a:rPr>
              <a:t> , </a:t>
            </a:r>
            <a:br>
              <a:rPr lang="en-US" dirty="0">
                <a:solidFill>
                  <a:srgbClr val="24292E"/>
                </a:solidFill>
                <a:latin typeface="Calibri" panose="020F0502020204030204" pitchFamily="34" charset="0"/>
                <a:cs typeface="Calibri" panose="020F0502020204030204" pitchFamily="34" charset="0"/>
              </a:rPr>
            </a:br>
            <a:r>
              <a:rPr lang="en-US" dirty="0">
                <a:solidFill>
                  <a:srgbClr val="24292E"/>
                </a:solidFill>
                <a:latin typeface="Calibri" panose="020F0502020204030204" pitchFamily="34" charset="0"/>
                <a:cs typeface="Calibri" panose="020F0502020204030204" pitchFamily="34" charset="0"/>
              </a:rPr>
              <a:t>   uses AR-Net for modeling time-series autocorrelation</a:t>
            </a:r>
            <a:br>
              <a:rPr lang="en-US" dirty="0">
                <a:solidFill>
                  <a:srgbClr val="24292E"/>
                </a:solidFill>
                <a:latin typeface="Calibri" panose="020F0502020204030204" pitchFamily="34" charset="0"/>
                <a:cs typeface="Calibri" panose="020F0502020204030204" pitchFamily="34" charset="0"/>
              </a:rPr>
            </a:br>
            <a:r>
              <a:rPr lang="en-US" dirty="0">
                <a:solidFill>
                  <a:srgbClr val="24292E"/>
                </a:solidFill>
                <a:latin typeface="Calibri" panose="020F0502020204030204" pitchFamily="34" charset="0"/>
                <a:cs typeface="Calibri" panose="020F0502020204030204" pitchFamily="34" charset="0"/>
              </a:rPr>
              <a:t>    .. </a:t>
            </a:r>
            <a:r>
              <a:rPr lang="en-US" dirty="0">
                <a:solidFill>
                  <a:srgbClr val="24292E"/>
                </a:solidFill>
                <a:latin typeface="Calibri" panose="020F0502020204030204" pitchFamily="34" charset="0"/>
                <a:cs typeface="Calibri" panose="020F0502020204030204" pitchFamily="34" charset="0"/>
                <a:hlinkClick r:id="rId10"/>
              </a:rPr>
              <a:t>https://ai.facebook.com/blog/ar-net-a-simple-autoregressive-neural-network-for-time-series/</a:t>
            </a:r>
            <a:r>
              <a:rPr lang="en-US" dirty="0">
                <a:solidFill>
                  <a:srgbClr val="24292E"/>
                </a:solidFill>
                <a:latin typeface="Calibri" panose="020F0502020204030204" pitchFamily="34" charset="0"/>
                <a:cs typeface="Calibri" panose="020F0502020204030204" pitchFamily="34" charset="0"/>
              </a:rPr>
              <a:t> - </a:t>
            </a:r>
          </a:p>
          <a:p>
            <a:pPr lvl="0"/>
            <a:r>
              <a:rPr lang="en-US" dirty="0">
                <a:solidFill>
                  <a:srgbClr val="24292E"/>
                </a:solidFill>
                <a:latin typeface="Calibri" panose="020F0502020204030204" pitchFamily="34" charset="0"/>
                <a:cs typeface="Calibri" panose="020F0502020204030204" pitchFamily="34" charset="0"/>
              </a:rPr>
              <a:t>.. Custom losses and metrics, configurable non-linear layers of feed-forward neural networks, etc.</a:t>
            </a:r>
            <a:endParaRPr dirty="0">
              <a:solidFill>
                <a:srgbClr val="24292E"/>
              </a:solidFill>
              <a:highlight>
                <a:srgbClr val="FFFFFF"/>
              </a:highlight>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7C7DFBC6-F0D9-4143-8EE2-D04A0EE3363C}"/>
              </a:ext>
            </a:extLst>
          </p:cNvPr>
          <p:cNvSpPr txBox="1"/>
          <p:nvPr/>
        </p:nvSpPr>
        <p:spPr>
          <a:xfrm>
            <a:off x="8074616" y="3367550"/>
            <a:ext cx="4117383"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The input to Prophet is always a </a:t>
            </a:r>
            <a:r>
              <a:rPr lang="en-US" dirty="0" err="1">
                <a:latin typeface="Calibri" panose="020F0502020204030204" pitchFamily="34" charset="0"/>
                <a:cs typeface="Calibri" panose="020F0502020204030204" pitchFamily="34" charset="0"/>
              </a:rPr>
              <a:t>dataframe</a:t>
            </a:r>
            <a:r>
              <a:rPr lang="en-US" dirty="0">
                <a:latin typeface="Calibri" panose="020F0502020204030204" pitchFamily="34" charset="0"/>
                <a:cs typeface="Calibri" panose="020F0502020204030204" pitchFamily="34" charset="0"/>
              </a:rPr>
              <a:t> with two columns: </a:t>
            </a:r>
            <a:r>
              <a:rPr lang="en-US" b="1" dirty="0">
                <a:solidFill>
                  <a:srgbClr val="FF0000"/>
                </a:solidFill>
                <a:latin typeface="Calibri" panose="020F0502020204030204" pitchFamily="34" charset="0"/>
                <a:cs typeface="Calibri" panose="020F0502020204030204" pitchFamily="34" charset="0"/>
              </a:rPr>
              <a:t>ds</a:t>
            </a:r>
            <a:r>
              <a:rPr lang="en-US" dirty="0">
                <a:latin typeface="Calibri" panose="020F0502020204030204" pitchFamily="34" charset="0"/>
                <a:cs typeface="Calibri" panose="020F0502020204030204" pitchFamily="34" charset="0"/>
              </a:rPr>
              <a:t> and </a:t>
            </a:r>
            <a:r>
              <a:rPr lang="en-US" b="1" dirty="0">
                <a:solidFill>
                  <a:srgbClr val="FF0000"/>
                </a:solidFill>
                <a:latin typeface="Calibri" panose="020F0502020204030204" pitchFamily="34" charset="0"/>
                <a:cs typeface="Calibri" panose="020F0502020204030204" pitchFamily="34" charset="0"/>
              </a:rPr>
              <a:t>y</a:t>
            </a: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a:t>
            </a:r>
            <a:r>
              <a:rPr lang="en-US" b="1" dirty="0">
                <a:solidFill>
                  <a:srgbClr val="FF0000"/>
                </a:solidFill>
                <a:latin typeface="Calibri" panose="020F0502020204030204" pitchFamily="34" charset="0"/>
                <a:cs typeface="Calibri" panose="020F0502020204030204" pitchFamily="34" charset="0"/>
              </a:rPr>
              <a:t>ds</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datestamp</a:t>
            </a:r>
            <a:r>
              <a:rPr lang="en-US" dirty="0">
                <a:latin typeface="Calibri" panose="020F0502020204030204" pitchFamily="34" charset="0"/>
                <a:cs typeface="Calibri" panose="020F0502020204030204" pitchFamily="34" charset="0"/>
              </a:rPr>
              <a:t>) column should be of a format expected by Pandas, ideally </a:t>
            </a:r>
            <a:r>
              <a:rPr lang="en-US" b="1" dirty="0">
                <a:solidFill>
                  <a:srgbClr val="0070C0"/>
                </a:solidFill>
                <a:latin typeface="Calibri" panose="020F0502020204030204" pitchFamily="34" charset="0"/>
                <a:cs typeface="Calibri" panose="020F0502020204030204" pitchFamily="34" charset="0"/>
              </a:rPr>
              <a:t>YYYY-MM-DD</a:t>
            </a:r>
            <a:r>
              <a:rPr lang="en-US" dirty="0">
                <a:latin typeface="Calibri" panose="020F0502020204030204" pitchFamily="34" charset="0"/>
                <a:cs typeface="Calibri" panose="020F0502020204030204" pitchFamily="34" charset="0"/>
              </a:rPr>
              <a:t> for a date or </a:t>
            </a:r>
            <a:r>
              <a:rPr lang="en-US" b="1" dirty="0">
                <a:solidFill>
                  <a:srgbClr val="0070C0"/>
                </a:solidFill>
                <a:latin typeface="Calibri" panose="020F0502020204030204" pitchFamily="34" charset="0"/>
                <a:cs typeface="Calibri" panose="020F0502020204030204" pitchFamily="34" charset="0"/>
              </a:rPr>
              <a:t>YYYY-MM-DD HH:MM:SS</a:t>
            </a:r>
            <a:r>
              <a:rPr lang="en-US" dirty="0">
                <a:latin typeface="Calibri" panose="020F0502020204030204" pitchFamily="34" charset="0"/>
                <a:cs typeface="Calibri" panose="020F0502020204030204" pitchFamily="34" charset="0"/>
              </a:rPr>
              <a:t> for a timestamp.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a:t>
            </a:r>
            <a:r>
              <a:rPr lang="en-US" b="1" dirty="0">
                <a:solidFill>
                  <a:srgbClr val="FF0000"/>
                </a:solidFill>
                <a:latin typeface="Calibri" panose="020F0502020204030204" pitchFamily="34" charset="0"/>
                <a:cs typeface="Calibri" panose="020F0502020204030204" pitchFamily="34" charset="0"/>
              </a:rPr>
              <a:t>y</a:t>
            </a:r>
            <a:r>
              <a:rPr lang="en-US" dirty="0">
                <a:latin typeface="Calibri" panose="020F0502020204030204" pitchFamily="34" charset="0"/>
                <a:cs typeface="Calibri" panose="020F0502020204030204" pitchFamily="34" charset="0"/>
              </a:rPr>
              <a:t> column must be numeric,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and represents the measurement we wish to forecast.</a:t>
            </a:r>
          </a:p>
        </p:txBody>
      </p:sp>
      <p:pic>
        <p:nvPicPr>
          <p:cNvPr id="2052" name="Picture 4">
            <a:extLst>
              <a:ext uri="{FF2B5EF4-FFF2-40B4-BE49-F238E27FC236}">
                <a16:creationId xmlns:a16="http://schemas.microsoft.com/office/drawing/2014/main" id="{A041AD6D-A1C8-2749-A819-6018FC2A4B4C}"/>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8337651" y="74130"/>
            <a:ext cx="3854350" cy="231261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4ED66B3-DDD7-9546-81AF-02491A174D48}"/>
              </a:ext>
            </a:extLst>
          </p:cNvPr>
          <p:cNvSpPr txBox="1"/>
          <p:nvPr/>
        </p:nvSpPr>
        <p:spPr>
          <a:xfrm>
            <a:off x="8337650" y="2386740"/>
            <a:ext cx="3854350" cy="738664"/>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black dots - actuals</a:t>
            </a:r>
          </a:p>
          <a:p>
            <a:r>
              <a:rPr lang="en-US" dirty="0">
                <a:solidFill>
                  <a:srgbClr val="0070C0"/>
                </a:solidFill>
                <a:latin typeface="Calibri" panose="020F0502020204030204" pitchFamily="34" charset="0"/>
                <a:cs typeface="Calibri" panose="020F0502020204030204" pitchFamily="34" charset="0"/>
              </a:rPr>
              <a:t>dark blue - predictions</a:t>
            </a:r>
          </a:p>
          <a:p>
            <a:r>
              <a:rPr lang="en-US" dirty="0">
                <a:solidFill>
                  <a:srgbClr val="0070C0"/>
                </a:solidFill>
                <a:latin typeface="Calibri" panose="020F0502020204030204" pitchFamily="34" charset="0"/>
                <a:cs typeface="Calibri" panose="020F0502020204030204" pitchFamily="34" charset="0"/>
              </a:rPr>
              <a:t>light blue - 95% uncertainty intervals</a:t>
            </a:r>
          </a:p>
        </p:txBody>
      </p:sp>
    </p:spTree>
    <p:extLst>
      <p:ext uri="{BB962C8B-B14F-4D97-AF65-F5344CB8AC3E}">
        <p14:creationId xmlns:p14="http://schemas.microsoft.com/office/powerpoint/2010/main" val="2650307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0" y="25641"/>
            <a:ext cx="5972014" cy="110796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dirty="0">
                <a:latin typeface="Calibri" panose="020F0502020204030204" pitchFamily="34" charset="0"/>
                <a:cs typeface="Calibri" panose="020F0502020204030204" pitchFamily="34" charset="0"/>
              </a:rPr>
              <a:t>Forecasting Using Azure </a:t>
            </a:r>
            <a:r>
              <a:rPr lang="en-US" sz="3000" b="1" dirty="0" err="1">
                <a:latin typeface="Calibri" panose="020F0502020204030204" pitchFamily="34" charset="0"/>
                <a:cs typeface="Calibri" panose="020F0502020204030204" pitchFamily="34" charset="0"/>
              </a:rPr>
              <a:t>AutoML</a:t>
            </a:r>
            <a:endParaRPr lang="en-US" sz="3000" b="1" dirty="0">
              <a:latin typeface="Calibri" panose="020F0502020204030204" pitchFamily="34" charset="0"/>
              <a:cs typeface="Calibri" panose="020F0502020204030204" pitchFamily="34" charset="0"/>
            </a:endParaRPr>
          </a:p>
          <a:p>
            <a:pPr marL="0" lvl="0" indent="0" algn="l" rtl="0">
              <a:spcBef>
                <a:spcPts val="0"/>
              </a:spcBef>
              <a:spcAft>
                <a:spcPts val="0"/>
              </a:spcAft>
              <a:buNone/>
            </a:pPr>
            <a:r>
              <a:rPr lang="en-US" sz="3000" b="1" dirty="0">
                <a:latin typeface="Calibri" panose="020F0502020204030204" pitchFamily="34" charset="0"/>
                <a:cs typeface="Calibri" panose="020F0502020204030204" pitchFamily="34" charset="0"/>
              </a:rPr>
              <a:t>or MSFT Time Series in SQL Server</a:t>
            </a:r>
            <a:endParaRPr sz="3000" b="1"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A8AA0AC0-69A1-414A-B5D0-966256CDCD28}"/>
              </a:ext>
            </a:extLst>
          </p:cNvPr>
          <p:cNvSpPr/>
          <p:nvPr/>
        </p:nvSpPr>
        <p:spPr>
          <a:xfrm>
            <a:off x="123987" y="1259981"/>
            <a:ext cx="5392150" cy="1384995"/>
          </a:xfrm>
          <a:prstGeom prst="rect">
            <a:avLst/>
          </a:prstGeom>
        </p:spPr>
        <p:txBody>
          <a:bodyPr wrap="square">
            <a:spAutoFit/>
          </a:bodyPr>
          <a:lstStyle/>
          <a:p>
            <a:r>
              <a:rPr lang="en-US" dirty="0" err="1">
                <a:latin typeface="Calibri" panose="020F0502020204030204" pitchFamily="34" charset="0"/>
                <a:cs typeface="Calibri" panose="020F0502020204030204" pitchFamily="34" charset="0"/>
              </a:rPr>
              <a:t>AutoML</a:t>
            </a:r>
            <a:r>
              <a:rPr lang="en-US" dirty="0">
                <a:latin typeface="Calibri" panose="020F0502020204030204" pitchFamily="34" charset="0"/>
                <a:cs typeface="Calibri" panose="020F0502020204030204" pitchFamily="34" charset="0"/>
              </a:rPr>
              <a:t> Wizard - </a:t>
            </a:r>
            <a:r>
              <a:rPr lang="en-US" dirty="0">
                <a:latin typeface="Calibri" panose="020F0502020204030204" pitchFamily="34" charset="0"/>
                <a:cs typeface="Calibri" panose="020F0502020204030204" pitchFamily="34" charset="0"/>
                <a:hlinkClick r:id="rId3" tooltip="https://docs.microsoft.com/en-us/azure/synapse-analytics/machine-learning/tutorial-automl"/>
              </a:rPr>
              <a:t>https://docs.microsoft.com/en-us/azure/synapse-analytics/machine-learning/tutorial-automl</a:t>
            </a: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Microsoft Time Series in SQL Server</a:t>
            </a:r>
          </a:p>
          <a:p>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4"/>
              </a:rPr>
              <a:t>https://www.sqlshack.com/microsoft-time-series-in-sql-server/</a:t>
            </a:r>
            <a:r>
              <a:rPr lang="en-US" dirty="0">
                <a:latin typeface="Calibri" panose="020F0502020204030204" pitchFamily="34" charset="0"/>
                <a:cs typeface="Calibri" panose="020F0502020204030204" pitchFamily="34" charset="0"/>
              </a:rPr>
              <a:t> </a:t>
            </a:r>
          </a:p>
        </p:txBody>
      </p:sp>
      <p:pic>
        <p:nvPicPr>
          <p:cNvPr id="3" name="Picture 2">
            <a:extLst>
              <a:ext uri="{FF2B5EF4-FFF2-40B4-BE49-F238E27FC236}">
                <a16:creationId xmlns:a16="http://schemas.microsoft.com/office/drawing/2014/main" id="{F2557A33-66CA-4A47-925B-DE36533453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12470" y="126002"/>
            <a:ext cx="4655543" cy="4318998"/>
          </a:xfrm>
          <a:prstGeom prst="rect">
            <a:avLst/>
          </a:prstGeom>
        </p:spPr>
      </p:pic>
      <p:pic>
        <p:nvPicPr>
          <p:cNvPr id="4" name="Picture 3">
            <a:extLst>
              <a:ext uri="{FF2B5EF4-FFF2-40B4-BE49-F238E27FC236}">
                <a16:creationId xmlns:a16="http://schemas.microsoft.com/office/drawing/2014/main" id="{BD4AA27C-2E22-2548-B170-B1D8A8578C4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3987" y="3176224"/>
            <a:ext cx="4536749" cy="3479800"/>
          </a:xfrm>
          <a:prstGeom prst="rect">
            <a:avLst/>
          </a:prstGeom>
        </p:spPr>
      </p:pic>
      <p:sp>
        <p:nvSpPr>
          <p:cNvPr id="5" name="Right Arrow 4">
            <a:extLst>
              <a:ext uri="{FF2B5EF4-FFF2-40B4-BE49-F238E27FC236}">
                <a16:creationId xmlns:a16="http://schemas.microsoft.com/office/drawing/2014/main" id="{9CD268FB-2EF2-2E4E-A3C0-11D85635191E}"/>
              </a:ext>
            </a:extLst>
          </p:cNvPr>
          <p:cNvSpPr/>
          <p:nvPr/>
        </p:nvSpPr>
        <p:spPr>
          <a:xfrm rot="20251039">
            <a:off x="6553973" y="4149397"/>
            <a:ext cx="824524" cy="3165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7531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p:nvPr/>
        </p:nvSpPr>
        <p:spPr>
          <a:xfrm>
            <a:off x="-30404" y="9225"/>
            <a:ext cx="6524786" cy="523220"/>
          </a:xfrm>
          <a:prstGeom prst="rect">
            <a:avLst/>
          </a:prstGeom>
          <a:noFill/>
          <a:ln>
            <a:noFill/>
          </a:ln>
        </p:spPr>
        <p:txBody>
          <a:bodyPr spcFirstLastPara="1" wrap="square" lIns="91440" tIns="45720" rIns="91440" bIns="45720" anchor="t" anchorCtr="0">
            <a:spAutoFit/>
          </a:bodyPr>
          <a:lstStyle/>
          <a:p>
            <a:pPr marL="0" lvl="0" indent="0" algn="l" rtl="0">
              <a:spcBef>
                <a:spcPts val="0"/>
              </a:spcBef>
              <a:spcAft>
                <a:spcPts val="0"/>
              </a:spcAft>
              <a:buNone/>
            </a:pPr>
            <a:r>
              <a:rPr lang="en-US" sz="2800" b="1" dirty="0">
                <a:latin typeface="Calibri" panose="020F0502020204030204" pitchFamily="34" charset="0"/>
                <a:cs typeface="Calibri" panose="020F0502020204030204" pitchFamily="34" charset="0"/>
              </a:rPr>
              <a:t>Model Quality Evaluation</a:t>
            </a:r>
            <a:endParaRPr sz="2800" b="1"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A8AA0AC0-69A1-414A-B5D0-966256CDCD28}"/>
              </a:ext>
            </a:extLst>
          </p:cNvPr>
          <p:cNvSpPr/>
          <p:nvPr/>
        </p:nvSpPr>
        <p:spPr>
          <a:xfrm>
            <a:off x="123986" y="691055"/>
            <a:ext cx="6137329" cy="52322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Multiple Ways to Calculate Forecast Accuracy</a:t>
            </a:r>
            <a:r>
              <a:rPr lang="en-US" dirty="0">
                <a:solidFill>
                  <a:schemeClr val="dk1"/>
                </a:solidFill>
                <a:latin typeface="Calibri" panose="020F0502020204030204" pitchFamily="34" charset="0"/>
                <a:ea typeface="Calibri"/>
                <a:cs typeface="Calibri" panose="020F0502020204030204" pitchFamily="34" charset="0"/>
                <a:sym typeface="Calibri"/>
              </a:rPr>
              <a:t>:</a:t>
            </a:r>
            <a:br>
              <a:rPr lang="en-US" dirty="0">
                <a:solidFill>
                  <a:schemeClr val="dk1"/>
                </a:solidFill>
                <a:latin typeface="Calibri" panose="020F0502020204030204" pitchFamily="34" charset="0"/>
                <a:ea typeface="Calibri"/>
                <a:cs typeface="Calibri" panose="020F0502020204030204" pitchFamily="34" charset="0"/>
                <a:sym typeface="Calibri"/>
              </a:rPr>
            </a:br>
            <a:r>
              <a:rPr lang="en-US" dirty="0">
                <a:solidFill>
                  <a:schemeClr val="dk1"/>
                </a:solidFill>
                <a:latin typeface="Calibri" panose="020F0502020204030204" pitchFamily="34" charset="0"/>
                <a:ea typeface="Calibri"/>
                <a:cs typeface="Calibri" panose="020F0502020204030204" pitchFamily="34" charset="0"/>
                <a:sym typeface="Calibri"/>
              </a:rPr>
              <a:t> </a:t>
            </a:r>
            <a:r>
              <a:rPr lang="en-US" u="sng" dirty="0">
                <a:solidFill>
                  <a:schemeClr val="hlink"/>
                </a:solidFill>
                <a:latin typeface="Calibri" panose="020F0502020204030204" pitchFamily="34" charset="0"/>
                <a:ea typeface="Calibri"/>
                <a:cs typeface="Calibri" panose="020F0502020204030204" pitchFamily="34" charset="0"/>
                <a:sym typeface="Calibri"/>
                <a:hlinkClick r:id="rId3"/>
              </a:rPr>
              <a:t>https://www.callcentrehelper.com/calculate-forecast-accuracy-113808.htm</a:t>
            </a:r>
            <a:r>
              <a:rPr lang="en-US" dirty="0">
                <a:solidFill>
                  <a:schemeClr val="dk1"/>
                </a:solidFill>
                <a:latin typeface="Calibri" panose="020F0502020204030204" pitchFamily="34" charset="0"/>
                <a:ea typeface="Calibri"/>
                <a:cs typeface="Calibri" panose="020F0502020204030204" pitchFamily="34" charset="0"/>
                <a:sym typeface="Calibri"/>
              </a:rPr>
              <a:t> </a:t>
            </a:r>
            <a:endParaRPr lang="en-US" dirty="0">
              <a:latin typeface="Calibri" panose="020F0502020204030204" pitchFamily="34" charset="0"/>
              <a:cs typeface="Calibri" panose="020F0502020204030204" pitchFamily="34" charset="0"/>
            </a:endParaRPr>
          </a:p>
        </p:txBody>
      </p:sp>
      <p:pic>
        <p:nvPicPr>
          <p:cNvPr id="3080" name="Picture 8" descr="Measuring Forecast Accuracy: The Complete Guide | RELEX Solutions">
            <a:extLst>
              <a:ext uri="{FF2B5EF4-FFF2-40B4-BE49-F238E27FC236}">
                <a16:creationId xmlns:a16="http://schemas.microsoft.com/office/drawing/2014/main" id="{50C2D2AC-839E-8D42-BCC0-95D483387428}"/>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800922" y="422069"/>
            <a:ext cx="4267091" cy="205624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F6C410C-1A88-B24A-85CB-90A54EFF2D00}"/>
              </a:ext>
            </a:extLst>
          </p:cNvPr>
          <p:cNvSpPr txBox="1"/>
          <p:nvPr/>
        </p:nvSpPr>
        <p:spPr>
          <a:xfrm>
            <a:off x="123986" y="4469438"/>
            <a:ext cx="2847815" cy="2031325"/>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Other methods:</a:t>
            </a:r>
          </a:p>
          <a:p>
            <a:endParaRPr lang="en-US" dirty="0">
              <a:latin typeface="Calibri" panose="020F0502020204030204" pitchFamily="34" charset="0"/>
              <a:cs typeface="Calibri" panose="020F0502020204030204" pitchFamily="34" charset="0"/>
            </a:endParaRPr>
          </a:p>
          <a:p>
            <a:r>
              <a:rPr lang="en-US" dirty="0">
                <a:solidFill>
                  <a:srgbClr val="0070C0"/>
                </a:solidFill>
                <a:latin typeface="Calibri" panose="020F0502020204030204" pitchFamily="34" charset="0"/>
                <a:cs typeface="Calibri" panose="020F0502020204030204" pitchFamily="34" charset="0"/>
              </a:rPr>
              <a:t>MSE = Mean Squared Error</a:t>
            </a:r>
          </a:p>
          <a:p>
            <a:r>
              <a:rPr lang="en-US" dirty="0">
                <a:solidFill>
                  <a:srgbClr val="0070C0"/>
                </a:solidFill>
                <a:latin typeface="Calibri" panose="020F0502020204030204" pitchFamily="34" charset="0"/>
                <a:cs typeface="Calibri" panose="020F0502020204030204" pitchFamily="34" charset="0"/>
              </a:rPr>
              <a:t>RMSE = Root Mean Square Error</a:t>
            </a:r>
          </a:p>
          <a:p>
            <a:r>
              <a:rPr lang="en-US" dirty="0">
                <a:solidFill>
                  <a:srgbClr val="0070C0"/>
                </a:solidFill>
                <a:latin typeface="Calibri" panose="020F0502020204030204" pitchFamily="34" charset="0"/>
                <a:cs typeface="Calibri" panose="020F0502020204030204" pitchFamily="34" charset="0"/>
              </a:rPr>
              <a:t>NMAPE – Normalized MAPE</a:t>
            </a:r>
          </a:p>
          <a:p>
            <a:r>
              <a:rPr lang="en-US" dirty="0">
                <a:solidFill>
                  <a:srgbClr val="0070C0"/>
                </a:solidFill>
                <a:latin typeface="Calibri" panose="020F0502020204030204" pitchFamily="34" charset="0"/>
                <a:cs typeface="Calibri" panose="020F0502020204030204" pitchFamily="34" charset="0"/>
              </a:rPr>
              <a:t>NRMSE – Normalized RMSE</a:t>
            </a:r>
          </a:p>
          <a:p>
            <a:r>
              <a:rPr lang="en-US" dirty="0">
                <a:solidFill>
                  <a:srgbClr val="0070C0"/>
                </a:solidFill>
                <a:latin typeface="Calibri" panose="020F0502020204030204" pitchFamily="34" charset="0"/>
                <a:cs typeface="Calibri" panose="020F0502020204030204" pitchFamily="34" charset="0"/>
              </a:rPr>
              <a:t>R2 score</a:t>
            </a:r>
          </a:p>
          <a:p>
            <a:r>
              <a:rPr lang="en-US" dirty="0">
                <a:solidFill>
                  <a:srgbClr val="0070C0"/>
                </a:solidFill>
                <a:latin typeface="Calibri" panose="020F0502020204030204" pitchFamily="34" charset="0"/>
                <a:cs typeface="Calibri" panose="020F0502020204030204" pitchFamily="34" charset="0"/>
              </a:rPr>
              <a:t>Spearman Correlation</a:t>
            </a:r>
          </a:p>
          <a:p>
            <a:r>
              <a:rPr lang="en-US" dirty="0">
                <a:solidFill>
                  <a:srgbClr val="0070C0"/>
                </a:solidFill>
                <a:latin typeface="Calibri" panose="020F0502020204030204" pitchFamily="34" charset="0"/>
                <a:cs typeface="Calibri" panose="020F0502020204030204" pitchFamily="34" charset="0"/>
              </a:rPr>
              <a:t>etc.</a:t>
            </a:r>
          </a:p>
        </p:txBody>
      </p:sp>
      <p:sp>
        <p:nvSpPr>
          <p:cNvPr id="4" name="TextBox 3">
            <a:extLst>
              <a:ext uri="{FF2B5EF4-FFF2-40B4-BE49-F238E27FC236}">
                <a16:creationId xmlns:a16="http://schemas.microsoft.com/office/drawing/2014/main" id="{9241A687-E4B0-7C4C-B147-3DFEE7C9652B}"/>
              </a:ext>
            </a:extLst>
          </p:cNvPr>
          <p:cNvSpPr txBox="1"/>
          <p:nvPr/>
        </p:nvSpPr>
        <p:spPr>
          <a:xfrm>
            <a:off x="8331199" y="2559678"/>
            <a:ext cx="3495513"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example – actual (green) vs forecast (red)</a:t>
            </a:r>
          </a:p>
        </p:txBody>
      </p:sp>
      <p:sp>
        <p:nvSpPr>
          <p:cNvPr id="12" name="TextBox 11">
            <a:extLst>
              <a:ext uri="{FF2B5EF4-FFF2-40B4-BE49-F238E27FC236}">
                <a16:creationId xmlns:a16="http://schemas.microsoft.com/office/drawing/2014/main" id="{9F5FEC8D-845B-E449-9768-63F4C9D401FD}"/>
              </a:ext>
            </a:extLst>
          </p:cNvPr>
          <p:cNvSpPr txBox="1"/>
          <p:nvPr/>
        </p:nvSpPr>
        <p:spPr>
          <a:xfrm>
            <a:off x="5129132" y="4038550"/>
            <a:ext cx="6646460" cy="2462213"/>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Normalization can be done in different ways:</a:t>
            </a:r>
          </a:p>
          <a:p>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by difference between maximum and minimum</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by standard deviation of the "actual" curve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by mean value - </a:t>
            </a:r>
            <a:r>
              <a:rPr lang="en-US" dirty="0">
                <a:solidFill>
                  <a:srgbClr val="00B050"/>
                </a:solidFill>
                <a:latin typeface="Calibri" panose="020F0502020204030204" pitchFamily="34" charset="0"/>
                <a:cs typeface="Calibri" panose="020F0502020204030204" pitchFamily="34" charset="0"/>
              </a:rPr>
              <a:t>not good, error will depend on vertical shift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by interquartile range (i.e. the difference between 25th and 75th percentile) – </a:t>
            </a:r>
            <a:r>
              <a:rPr lang="en-US" dirty="0">
                <a:solidFill>
                  <a:srgbClr val="00B050"/>
                </a:solidFill>
                <a:latin typeface="Calibri" panose="020F0502020204030204" pitchFamily="34" charset="0"/>
                <a:cs typeface="Calibri" panose="020F0502020204030204" pitchFamily="34" charset="0"/>
              </a:rPr>
              <a:t>not good, depends on distribution of points between quartiles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Real life error function should be custom fit to your data and business case.</a:t>
            </a:r>
          </a:p>
          <a:p>
            <a:r>
              <a:rPr lang="en-US" dirty="0">
                <a:latin typeface="Calibri" panose="020F0502020204030204" pitchFamily="34" charset="0"/>
                <a:cs typeface="Calibri" panose="020F0502020204030204" pitchFamily="34" charset="0"/>
              </a:rPr>
              <a:t>And normalization should not depend only on min/max or mean – but probably on combination of different characteristics – and treat "zero" cases carefully.</a:t>
            </a:r>
          </a:p>
        </p:txBody>
      </p:sp>
      <p:pic>
        <p:nvPicPr>
          <p:cNvPr id="6" name="Picture 5">
            <a:extLst>
              <a:ext uri="{FF2B5EF4-FFF2-40B4-BE49-F238E27FC236}">
                <a16:creationId xmlns:a16="http://schemas.microsoft.com/office/drawing/2014/main" id="{A987C0B2-A2DF-A54E-8700-54F091E5D30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63882" y="1588343"/>
            <a:ext cx="3022600" cy="762000"/>
          </a:xfrm>
          <a:prstGeom prst="rect">
            <a:avLst/>
          </a:prstGeom>
        </p:spPr>
      </p:pic>
      <p:sp>
        <p:nvSpPr>
          <p:cNvPr id="15" name="TextBox 14">
            <a:extLst>
              <a:ext uri="{FF2B5EF4-FFF2-40B4-BE49-F238E27FC236}">
                <a16:creationId xmlns:a16="http://schemas.microsoft.com/office/drawing/2014/main" id="{FCA00676-2C44-B84C-AE6F-1485E6D22352}"/>
              </a:ext>
            </a:extLst>
          </p:cNvPr>
          <p:cNvSpPr txBox="1"/>
          <p:nvPr/>
        </p:nvSpPr>
        <p:spPr>
          <a:xfrm>
            <a:off x="123987" y="1777266"/>
            <a:ext cx="3310590" cy="738664"/>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MAPE = Mean Absolute Percentage Error</a:t>
            </a:r>
          </a:p>
          <a:p>
            <a:r>
              <a:rPr lang="en-US" dirty="0">
                <a:solidFill>
                  <a:srgbClr val="0070C0"/>
                </a:solidFill>
                <a:latin typeface="Calibri" panose="020F0502020204030204" pitchFamily="34" charset="0"/>
                <a:cs typeface="Calibri" panose="020F0502020204030204" pitchFamily="34" charset="0"/>
              </a:rPr>
              <a:t>      (A = Actual, F = Forecast)</a:t>
            </a:r>
          </a:p>
          <a:p>
            <a:r>
              <a:rPr lang="en-US" dirty="0">
                <a:solidFill>
                  <a:srgbClr val="0070C0"/>
                </a:solidFill>
                <a:latin typeface="Calibri" panose="020F0502020204030204" pitchFamily="34" charset="0"/>
                <a:cs typeface="Calibri" panose="020F0502020204030204" pitchFamily="34" charset="0"/>
              </a:rPr>
              <a:t>      Note: the 100% multiplier is optional</a:t>
            </a:r>
          </a:p>
        </p:txBody>
      </p:sp>
      <p:pic>
        <p:nvPicPr>
          <p:cNvPr id="7" name="Picture 6">
            <a:extLst>
              <a:ext uri="{FF2B5EF4-FFF2-40B4-BE49-F238E27FC236}">
                <a16:creationId xmlns:a16="http://schemas.microsoft.com/office/drawing/2014/main" id="{C8D8F4CA-D22E-444E-82FB-54219634C17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63882" y="2816170"/>
            <a:ext cx="2730500" cy="762000"/>
          </a:xfrm>
          <a:prstGeom prst="rect">
            <a:avLst/>
          </a:prstGeom>
        </p:spPr>
      </p:pic>
      <p:sp>
        <p:nvSpPr>
          <p:cNvPr id="17" name="TextBox 16">
            <a:extLst>
              <a:ext uri="{FF2B5EF4-FFF2-40B4-BE49-F238E27FC236}">
                <a16:creationId xmlns:a16="http://schemas.microsoft.com/office/drawing/2014/main" id="{A948E968-5DB1-9E41-B0C0-CE0E6FB61179}"/>
              </a:ext>
            </a:extLst>
          </p:cNvPr>
          <p:cNvSpPr txBox="1"/>
          <p:nvPr/>
        </p:nvSpPr>
        <p:spPr>
          <a:xfrm>
            <a:off x="123986" y="2989427"/>
            <a:ext cx="2481237" cy="307777"/>
          </a:xfrm>
          <a:prstGeom prst="rect">
            <a:avLst/>
          </a:prstGeom>
          <a:noFill/>
        </p:spPr>
        <p:txBody>
          <a:bodyPr wrap="square" rtlCol="0">
            <a:spAutoFit/>
          </a:bodyPr>
          <a:lstStyle/>
          <a:p>
            <a:r>
              <a:rPr lang="en-US" dirty="0">
                <a:solidFill>
                  <a:srgbClr val="0070C0"/>
                </a:solidFill>
                <a:latin typeface="Calibri" panose="020F0502020204030204" pitchFamily="34" charset="0"/>
                <a:cs typeface="Calibri" panose="020F0502020204030204" pitchFamily="34" charset="0"/>
              </a:rPr>
              <a:t>WMAPE = Weighted MAPE</a:t>
            </a:r>
          </a:p>
        </p:txBody>
      </p:sp>
      <p:sp>
        <p:nvSpPr>
          <p:cNvPr id="3" name="TextBox 2">
            <a:extLst>
              <a:ext uri="{FF2B5EF4-FFF2-40B4-BE49-F238E27FC236}">
                <a16:creationId xmlns:a16="http://schemas.microsoft.com/office/drawing/2014/main" id="{7C2F0E68-958C-4B47-A4E1-472E7CB0A933}"/>
              </a:ext>
            </a:extLst>
          </p:cNvPr>
          <p:cNvSpPr txBox="1"/>
          <p:nvPr/>
        </p:nvSpPr>
        <p:spPr>
          <a:xfrm>
            <a:off x="6494382" y="2989427"/>
            <a:ext cx="973217" cy="369332"/>
          </a:xfrm>
          <a:prstGeom prst="rect">
            <a:avLst/>
          </a:prstGeom>
          <a:noFill/>
        </p:spPr>
        <p:txBody>
          <a:bodyPr wrap="square" rtlCol="0">
            <a:spAutoFit/>
          </a:bodyPr>
          <a:lstStyle/>
          <a:p>
            <a:r>
              <a:rPr lang="en-US" sz="1800">
                <a:latin typeface="Times" pitchFamily="2" charset="0"/>
              </a:rPr>
              <a:t>*100%</a:t>
            </a:r>
          </a:p>
        </p:txBody>
      </p:sp>
    </p:spTree>
    <p:extLst>
      <p:ext uri="{BB962C8B-B14F-4D97-AF65-F5344CB8AC3E}">
        <p14:creationId xmlns:p14="http://schemas.microsoft.com/office/powerpoint/2010/main" val="765944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E801C8-7A58-0047-AFAB-5CBB7B2715F8}"/>
              </a:ext>
            </a:extLst>
          </p:cNvPr>
          <p:cNvSpPr txBox="1"/>
          <p:nvPr/>
        </p:nvSpPr>
        <p:spPr>
          <a:xfrm>
            <a:off x="0" y="0"/>
            <a:ext cx="5898995"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Time Series Forecast Error Estimation</a:t>
            </a:r>
          </a:p>
        </p:txBody>
      </p:sp>
      <p:sp>
        <p:nvSpPr>
          <p:cNvPr id="7" name="TextBox 6">
            <a:extLst>
              <a:ext uri="{FF2B5EF4-FFF2-40B4-BE49-F238E27FC236}">
                <a16:creationId xmlns:a16="http://schemas.microsoft.com/office/drawing/2014/main" id="{B050E1BE-C370-964E-B013-B6EA302BFDB6}"/>
              </a:ext>
            </a:extLst>
          </p:cNvPr>
          <p:cNvSpPr txBox="1"/>
          <p:nvPr/>
        </p:nvSpPr>
        <p:spPr>
          <a:xfrm>
            <a:off x="180965" y="532870"/>
            <a:ext cx="6473266" cy="954107"/>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Normalization should not depend only on min/max or mean, but probably on combination of different characteristics, and treat "zero" cases carefully.</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For example, look at this MAPE normalization formula:</a:t>
            </a:r>
          </a:p>
        </p:txBody>
      </p:sp>
      <p:pic>
        <p:nvPicPr>
          <p:cNvPr id="8" name="Picture 10" descr="Statistical Forecast Errors">
            <a:extLst>
              <a:ext uri="{FF2B5EF4-FFF2-40B4-BE49-F238E27FC236}">
                <a16:creationId xmlns:a16="http://schemas.microsoft.com/office/drawing/2014/main" id="{D4E523D7-6244-F74D-AA4B-3FCE250B1CC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12749" y="1906837"/>
            <a:ext cx="3069355" cy="59548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D265601-D795-F649-9F20-BE316882A0CD}"/>
              </a:ext>
            </a:extLst>
          </p:cNvPr>
          <p:cNvSpPr txBox="1"/>
          <p:nvPr/>
        </p:nvSpPr>
        <p:spPr>
          <a:xfrm>
            <a:off x="180965" y="3016849"/>
            <a:ext cx="5781716" cy="2677656"/>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If some points approach </a:t>
            </a:r>
            <a:r>
              <a:rPr lang="en-US" sz="1400" b="1" dirty="0">
                <a:solidFill>
                  <a:srgbClr val="FF0000"/>
                </a:solidFill>
                <a:latin typeface="Calibri" panose="020F0502020204030204" pitchFamily="34" charset="0"/>
                <a:cs typeface="Calibri" panose="020F0502020204030204" pitchFamily="34" charset="0"/>
              </a:rPr>
              <a:t>zero</a:t>
            </a:r>
            <a:r>
              <a:rPr lang="en-US" sz="1400" dirty="0">
                <a:latin typeface="Calibri" panose="020F0502020204030204" pitchFamily="34" charset="0"/>
                <a:cs typeface="Calibri" panose="020F0502020204030204" pitchFamily="34" charset="0"/>
              </a:rPr>
              <a:t>, the whole sum goes to </a:t>
            </a:r>
            <a:r>
              <a:rPr lang="en-US" sz="1400" b="1" dirty="0">
                <a:solidFill>
                  <a:srgbClr val="FF0000"/>
                </a:solidFill>
                <a:latin typeface="Calibri" panose="020F0502020204030204" pitchFamily="34" charset="0"/>
                <a:cs typeface="Calibri" panose="020F0502020204030204" pitchFamily="34" charset="0"/>
              </a:rPr>
              <a:t>infinity</a:t>
            </a:r>
            <a:r>
              <a:rPr lang="en-US" sz="1400" dirty="0">
                <a:latin typeface="Calibri" panose="020F0502020204030204" pitchFamily="34" charset="0"/>
                <a:cs typeface="Calibri" panose="020F0502020204030204" pitchFamily="34" charset="0"/>
              </a:rPr>
              <a:t> and invalidates the error estimate.</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If we have two curves behaving in a similar manner, but one of them is </a:t>
            </a:r>
            <a:r>
              <a:rPr lang="en-US" sz="1400" b="1" dirty="0">
                <a:solidFill>
                  <a:srgbClr val="FF0000"/>
                </a:solidFill>
                <a:latin typeface="Calibri" panose="020F0502020204030204" pitchFamily="34" charset="0"/>
                <a:cs typeface="Calibri" panose="020F0502020204030204" pitchFamily="34" charset="0"/>
              </a:rPr>
              <a:t>closer to zero</a:t>
            </a:r>
            <a:r>
              <a:rPr lang="en-US" sz="1400" dirty="0">
                <a:latin typeface="Calibri" panose="020F0502020204030204" pitchFamily="34" charset="0"/>
                <a:cs typeface="Calibri" panose="020F0502020204030204" pitchFamily="34" charset="0"/>
              </a:rPr>
              <a:t>, the error for this curve will by much higher.</a:t>
            </a:r>
          </a:p>
          <a:p>
            <a:endParaRPr lang="en-US"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We can try to avoid this </a:t>
            </a:r>
            <a:r>
              <a:rPr lang="en-US" sz="1400" b="1" dirty="0">
                <a:solidFill>
                  <a:srgbClr val="00B050"/>
                </a:solidFill>
                <a:latin typeface="Calibri" panose="020F0502020204030204" pitchFamily="34" charset="0"/>
                <a:cs typeface="Calibri" panose="020F0502020204030204" pitchFamily="34" charset="0"/>
              </a:rPr>
              <a:t>instability</a:t>
            </a:r>
            <a:r>
              <a:rPr lang="en-US" sz="1400" dirty="0">
                <a:latin typeface="Calibri" panose="020F0502020204030204" pitchFamily="34" charset="0"/>
                <a:cs typeface="Calibri" panose="020F0502020204030204" pitchFamily="34" charset="0"/>
              </a:rPr>
              <a:t> by shifting the whole time series up ot down – away from zero. But then the error estimate will depend on the value of this shift.</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If we normalize by the amplitude of "</a:t>
            </a:r>
            <a:r>
              <a:rPr lang="en-US" sz="1400" b="1" dirty="0">
                <a:solidFill>
                  <a:srgbClr val="00B050"/>
                </a:solidFill>
                <a:latin typeface="Calibri" panose="020F0502020204030204" pitchFamily="34" charset="0"/>
                <a:cs typeface="Calibri" panose="020F0502020204030204" pitchFamily="34" charset="0"/>
              </a:rPr>
              <a:t>oscillations</a:t>
            </a:r>
            <a:r>
              <a:rPr lang="en-US" dirty="0">
                <a:latin typeface="Calibri" panose="020F0502020204030204" pitchFamily="34" charset="0"/>
                <a:cs typeface="Calibri" panose="020F0502020204030204" pitchFamily="34" charset="0"/>
              </a:rPr>
              <a:t>", then we may have an </a:t>
            </a:r>
            <a:r>
              <a:rPr lang="en-US" b="1" dirty="0">
                <a:solidFill>
                  <a:srgbClr val="FF0000"/>
                </a:solidFill>
                <a:latin typeface="Calibri" panose="020F0502020204030204" pitchFamily="34" charset="0"/>
                <a:cs typeface="Calibri" panose="020F0502020204030204" pitchFamily="34" charset="0"/>
              </a:rPr>
              <a:t>infinity</a:t>
            </a:r>
            <a:r>
              <a:rPr lang="en-US" dirty="0">
                <a:latin typeface="Calibri" panose="020F0502020204030204" pitchFamily="34" charset="0"/>
                <a:cs typeface="Calibri" panose="020F0502020204030204" pitchFamily="34" charset="0"/>
              </a:rPr>
              <a:t> problem again when the oscillations are very small. </a:t>
            </a:r>
          </a:p>
        </p:txBody>
      </p:sp>
      <p:cxnSp>
        <p:nvCxnSpPr>
          <p:cNvPr id="3" name="Straight Connector 2">
            <a:extLst>
              <a:ext uri="{FF2B5EF4-FFF2-40B4-BE49-F238E27FC236}">
                <a16:creationId xmlns:a16="http://schemas.microsoft.com/office/drawing/2014/main" id="{A6685AB3-E903-374D-A15C-0B3C5B95D8B9}"/>
              </a:ext>
            </a:extLst>
          </p:cNvPr>
          <p:cNvCxnSpPr/>
          <p:nvPr/>
        </p:nvCxnSpPr>
        <p:spPr>
          <a:xfrm>
            <a:off x="7670042" y="2204581"/>
            <a:ext cx="27432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A5AE814F-DBA3-EB4F-9E36-6BD75E6A8315}"/>
              </a:ext>
            </a:extLst>
          </p:cNvPr>
          <p:cNvSpPr/>
          <p:nvPr/>
        </p:nvSpPr>
        <p:spPr>
          <a:xfrm>
            <a:off x="8046721" y="1065764"/>
            <a:ext cx="275356" cy="275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0" name="Oval 9">
            <a:extLst>
              <a:ext uri="{FF2B5EF4-FFF2-40B4-BE49-F238E27FC236}">
                <a16:creationId xmlns:a16="http://schemas.microsoft.com/office/drawing/2014/main" id="{82A7520F-5981-DA4B-AD9A-59AA58D47674}"/>
              </a:ext>
            </a:extLst>
          </p:cNvPr>
          <p:cNvSpPr/>
          <p:nvPr/>
        </p:nvSpPr>
        <p:spPr>
          <a:xfrm>
            <a:off x="8046721" y="2066903"/>
            <a:ext cx="275356" cy="275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4481129B-B689-0243-ACA9-742E76F60AC5}"/>
              </a:ext>
            </a:extLst>
          </p:cNvPr>
          <p:cNvSpPr txBox="1"/>
          <p:nvPr/>
        </p:nvSpPr>
        <p:spPr>
          <a:xfrm>
            <a:off x="7162042" y="1942971"/>
            <a:ext cx="508000"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0</a:t>
            </a:r>
          </a:p>
        </p:txBody>
      </p:sp>
      <p:sp>
        <p:nvSpPr>
          <p:cNvPr id="14" name="TextBox 13">
            <a:extLst>
              <a:ext uri="{FF2B5EF4-FFF2-40B4-BE49-F238E27FC236}">
                <a16:creationId xmlns:a16="http://schemas.microsoft.com/office/drawing/2014/main" id="{A8C63665-266F-D542-8F64-17F890598D9F}"/>
              </a:ext>
            </a:extLst>
          </p:cNvPr>
          <p:cNvSpPr txBox="1"/>
          <p:nvPr/>
        </p:nvSpPr>
        <p:spPr>
          <a:xfrm>
            <a:off x="8322077" y="1756956"/>
            <a:ext cx="508000"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A</a:t>
            </a:r>
          </a:p>
        </p:txBody>
      </p:sp>
      <p:sp>
        <p:nvSpPr>
          <p:cNvPr id="15" name="TextBox 14">
            <a:extLst>
              <a:ext uri="{FF2B5EF4-FFF2-40B4-BE49-F238E27FC236}">
                <a16:creationId xmlns:a16="http://schemas.microsoft.com/office/drawing/2014/main" id="{423D817E-AB86-D549-9840-C24DFE0462C0}"/>
              </a:ext>
            </a:extLst>
          </p:cNvPr>
          <p:cNvSpPr txBox="1"/>
          <p:nvPr/>
        </p:nvSpPr>
        <p:spPr>
          <a:xfrm>
            <a:off x="8322077" y="748314"/>
            <a:ext cx="508000"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F</a:t>
            </a:r>
          </a:p>
        </p:txBody>
      </p:sp>
      <p:cxnSp>
        <p:nvCxnSpPr>
          <p:cNvPr id="16" name="Straight Connector 15">
            <a:extLst>
              <a:ext uri="{FF2B5EF4-FFF2-40B4-BE49-F238E27FC236}">
                <a16:creationId xmlns:a16="http://schemas.microsoft.com/office/drawing/2014/main" id="{BA859EBB-9D74-2E41-AEF5-84BEBCFE4CC0}"/>
              </a:ext>
            </a:extLst>
          </p:cNvPr>
          <p:cNvCxnSpPr/>
          <p:nvPr/>
        </p:nvCxnSpPr>
        <p:spPr>
          <a:xfrm>
            <a:off x="7670042" y="6231846"/>
            <a:ext cx="27432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097352B-0030-5446-AC71-C9F854C5C998}"/>
              </a:ext>
            </a:extLst>
          </p:cNvPr>
          <p:cNvSpPr/>
          <p:nvPr/>
        </p:nvSpPr>
        <p:spPr>
          <a:xfrm>
            <a:off x="8046721" y="4259909"/>
            <a:ext cx="275356" cy="2753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8" name="Oval 17">
            <a:extLst>
              <a:ext uri="{FF2B5EF4-FFF2-40B4-BE49-F238E27FC236}">
                <a16:creationId xmlns:a16="http://schemas.microsoft.com/office/drawing/2014/main" id="{D48D982F-D88F-D646-91CA-462520AD193E}"/>
              </a:ext>
            </a:extLst>
          </p:cNvPr>
          <p:cNvSpPr/>
          <p:nvPr/>
        </p:nvSpPr>
        <p:spPr>
          <a:xfrm>
            <a:off x="8046721" y="4863992"/>
            <a:ext cx="275356" cy="2753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E538BB4C-4C32-3442-A76B-DF4DEF342385}"/>
              </a:ext>
            </a:extLst>
          </p:cNvPr>
          <p:cNvSpPr txBox="1"/>
          <p:nvPr/>
        </p:nvSpPr>
        <p:spPr>
          <a:xfrm>
            <a:off x="7162042" y="5970236"/>
            <a:ext cx="508000"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0</a:t>
            </a:r>
          </a:p>
        </p:txBody>
      </p:sp>
      <p:sp>
        <p:nvSpPr>
          <p:cNvPr id="21" name="TextBox 20">
            <a:extLst>
              <a:ext uri="{FF2B5EF4-FFF2-40B4-BE49-F238E27FC236}">
                <a16:creationId xmlns:a16="http://schemas.microsoft.com/office/drawing/2014/main" id="{D44B91A2-09DE-184B-8367-E6E89F51F03F}"/>
              </a:ext>
            </a:extLst>
          </p:cNvPr>
          <p:cNvSpPr txBox="1"/>
          <p:nvPr/>
        </p:nvSpPr>
        <p:spPr>
          <a:xfrm>
            <a:off x="8322077" y="4016839"/>
            <a:ext cx="508000"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F</a:t>
            </a:r>
          </a:p>
        </p:txBody>
      </p:sp>
      <p:sp>
        <p:nvSpPr>
          <p:cNvPr id="22" name="TextBox 21">
            <a:extLst>
              <a:ext uri="{FF2B5EF4-FFF2-40B4-BE49-F238E27FC236}">
                <a16:creationId xmlns:a16="http://schemas.microsoft.com/office/drawing/2014/main" id="{03F3920D-12B3-2D47-925E-BFEDAFDC806B}"/>
              </a:ext>
            </a:extLst>
          </p:cNvPr>
          <p:cNvSpPr txBox="1"/>
          <p:nvPr/>
        </p:nvSpPr>
        <p:spPr>
          <a:xfrm>
            <a:off x="8322077" y="4616128"/>
            <a:ext cx="508000"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A</a:t>
            </a:r>
          </a:p>
        </p:txBody>
      </p:sp>
      <p:sp>
        <p:nvSpPr>
          <p:cNvPr id="2" name="TextBox 1">
            <a:extLst>
              <a:ext uri="{FF2B5EF4-FFF2-40B4-BE49-F238E27FC236}">
                <a16:creationId xmlns:a16="http://schemas.microsoft.com/office/drawing/2014/main" id="{7BABDF0C-40F3-4849-B18E-B6A8D303D6DE}"/>
              </a:ext>
            </a:extLst>
          </p:cNvPr>
          <p:cNvSpPr txBox="1"/>
          <p:nvPr/>
        </p:nvSpPr>
        <p:spPr>
          <a:xfrm>
            <a:off x="10413242" y="1087155"/>
            <a:ext cx="1678495" cy="738664"/>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F - A</a:t>
            </a:r>
          </a:p>
          <a:p>
            <a:r>
              <a:rPr lang="en-US">
                <a:latin typeface="Calibri" panose="020F0502020204030204" pitchFamily="34" charset="0"/>
                <a:cs typeface="Calibri" panose="020F0502020204030204" pitchFamily="34" charset="0"/>
              </a:rPr>
              <a:t>-------    =  infinity</a:t>
            </a:r>
          </a:p>
          <a:p>
            <a:r>
              <a:rPr lang="en-US">
                <a:latin typeface="Calibri" panose="020F0502020204030204" pitchFamily="34" charset="0"/>
                <a:cs typeface="Calibri" panose="020F0502020204030204" pitchFamily="34" charset="0"/>
              </a:rPr>
              <a:t>  A</a:t>
            </a:r>
          </a:p>
        </p:txBody>
      </p:sp>
      <p:sp>
        <p:nvSpPr>
          <p:cNvPr id="20" name="Oval 19">
            <a:extLst>
              <a:ext uri="{FF2B5EF4-FFF2-40B4-BE49-F238E27FC236}">
                <a16:creationId xmlns:a16="http://schemas.microsoft.com/office/drawing/2014/main" id="{6EEF0A33-2A2E-344E-B332-5290D6128C7B}"/>
              </a:ext>
            </a:extLst>
          </p:cNvPr>
          <p:cNvSpPr/>
          <p:nvPr/>
        </p:nvSpPr>
        <p:spPr>
          <a:xfrm>
            <a:off x="9433893" y="5150943"/>
            <a:ext cx="275356" cy="2753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3" name="Oval 22">
            <a:extLst>
              <a:ext uri="{FF2B5EF4-FFF2-40B4-BE49-F238E27FC236}">
                <a16:creationId xmlns:a16="http://schemas.microsoft.com/office/drawing/2014/main" id="{45E34E26-FC6F-294F-ADEB-BCDD537CBD60}"/>
              </a:ext>
            </a:extLst>
          </p:cNvPr>
          <p:cNvSpPr/>
          <p:nvPr/>
        </p:nvSpPr>
        <p:spPr>
          <a:xfrm>
            <a:off x="9433893" y="5755026"/>
            <a:ext cx="275356" cy="275356"/>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7CF7AA18-A9D5-D54A-8ECE-41A81DE4B4A5}"/>
              </a:ext>
            </a:extLst>
          </p:cNvPr>
          <p:cNvSpPr txBox="1"/>
          <p:nvPr/>
        </p:nvSpPr>
        <p:spPr>
          <a:xfrm>
            <a:off x="9709249" y="4907873"/>
            <a:ext cx="508000"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F</a:t>
            </a:r>
          </a:p>
        </p:txBody>
      </p:sp>
      <p:sp>
        <p:nvSpPr>
          <p:cNvPr id="25" name="TextBox 24">
            <a:extLst>
              <a:ext uri="{FF2B5EF4-FFF2-40B4-BE49-F238E27FC236}">
                <a16:creationId xmlns:a16="http://schemas.microsoft.com/office/drawing/2014/main" id="{4FD2DC91-C83C-524E-B405-CAF26ED1740A}"/>
              </a:ext>
            </a:extLst>
          </p:cNvPr>
          <p:cNvSpPr txBox="1"/>
          <p:nvPr/>
        </p:nvSpPr>
        <p:spPr>
          <a:xfrm>
            <a:off x="9709249" y="5507162"/>
            <a:ext cx="508000" cy="523220"/>
          </a:xfrm>
          <a:prstGeom prst="rect">
            <a:avLst/>
          </a:prstGeom>
          <a:noFill/>
        </p:spPr>
        <p:txBody>
          <a:bodyPr wrap="square" rtlCol="0">
            <a:spAutoFit/>
          </a:bodyPr>
          <a:lstStyle/>
          <a:p>
            <a:r>
              <a:rPr lang="en-US" sz="2800">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0E0D746F-7B97-0644-9419-B14655564CEF}"/>
              </a:ext>
            </a:extLst>
          </p:cNvPr>
          <p:cNvSpPr txBox="1"/>
          <p:nvPr/>
        </p:nvSpPr>
        <p:spPr>
          <a:xfrm>
            <a:off x="10413242" y="4076199"/>
            <a:ext cx="1678495" cy="523220"/>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Same (A-F),</a:t>
            </a:r>
          </a:p>
          <a:p>
            <a:r>
              <a:rPr lang="en-US">
                <a:latin typeface="Calibri" panose="020F0502020204030204" pitchFamily="34" charset="0"/>
                <a:cs typeface="Calibri" panose="020F0502020204030204" pitchFamily="34" charset="0"/>
              </a:rPr>
              <a:t>but different MAPE</a:t>
            </a:r>
          </a:p>
        </p:txBody>
      </p:sp>
    </p:spTree>
    <p:extLst>
      <p:ext uri="{BB962C8B-B14F-4D97-AF65-F5344CB8AC3E}">
        <p14:creationId xmlns:p14="http://schemas.microsoft.com/office/powerpoint/2010/main" val="377580259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1501</TotalTime>
  <Words>5814</Words>
  <Application>Microsoft Macintosh PowerPoint</Application>
  <PresentationFormat>Widescreen</PresentationFormat>
  <Paragraphs>609</Paragraphs>
  <Slides>29</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Menlo</vt:lpstr>
      <vt:lpstr>Times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Monte Carlo Examples:</vt:lpstr>
      <vt:lpstr>What is “Monte Carlo”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114</cp:revision>
  <dcterms:modified xsi:type="dcterms:W3CDTF">2022-07-11T23:50:17Z</dcterms:modified>
</cp:coreProperties>
</file>